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6" r:id="rId5"/>
    <p:sldId id="272" r:id="rId6"/>
    <p:sldId id="259" r:id="rId7"/>
    <p:sldId id="270" r:id="rId8"/>
    <p:sldId id="271" r:id="rId9"/>
    <p:sldId id="273" r:id="rId10"/>
    <p:sldId id="274" r:id="rId11"/>
    <p:sldId id="277" r:id="rId12"/>
    <p:sldId id="276" r:id="rId13"/>
    <p:sldId id="275" r:id="rId14"/>
    <p:sldId id="269" r:id="rId15"/>
  </p:sldIdLst>
  <p:sldSz cx="18288000" cy="10287000"/>
  <p:notesSz cx="6858000" cy="9144000"/>
  <p:embeddedFontLst>
    <p:embeddedFont>
      <p:font typeface="DM Sans" pitchFamily="2" charset="0"/>
      <p:regular r:id="rId16"/>
    </p:embeddedFont>
    <p:embeddedFont>
      <p:font typeface="DM Sans Bold" charset="0"/>
      <p:regular r:id="rId17"/>
    </p:embeddedFont>
    <p:embeddedFont>
      <p:font typeface="Open Sans Extra Bold" panose="020B0604020202020204" charset="0"/>
      <p:regular r:id="rId18"/>
    </p:embeddedFont>
    <p:embeddedFont>
      <p:font typeface="Poppins" panose="000005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300" y="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6.png"/><Relationship Id="rId18" Type="http://schemas.openxmlformats.org/officeDocument/2006/relationships/image" Target="../media/image29.svg"/><Relationship Id="rId3" Type="http://schemas.openxmlformats.org/officeDocument/2006/relationships/image" Target="../media/image20.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5.svg"/><Relationship Id="rId17"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1.svg"/><Relationship Id="rId20"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10.png"/><Relationship Id="rId10" Type="http://schemas.openxmlformats.org/officeDocument/2006/relationships/image" Target="../media/image23.svg"/><Relationship Id="rId19" Type="http://schemas.openxmlformats.org/officeDocument/2006/relationships/image" Target="../media/image12.png"/><Relationship Id="rId4" Type="http://schemas.openxmlformats.org/officeDocument/2006/relationships/image" Target="../media/image21.svg"/><Relationship Id="rId9" Type="http://schemas.openxmlformats.org/officeDocument/2006/relationships/image" Target="../media/image22.png"/><Relationship Id="rId1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41.png"/><Relationship Id="rId18" Type="http://schemas.openxmlformats.org/officeDocument/2006/relationships/image" Target="../media/image25.svg"/><Relationship Id="rId26" Type="http://schemas.openxmlformats.org/officeDocument/2006/relationships/image" Target="../media/image13.svg"/><Relationship Id="rId3" Type="http://schemas.openxmlformats.org/officeDocument/2006/relationships/image" Target="../media/image20.png"/><Relationship Id="rId21" Type="http://schemas.openxmlformats.org/officeDocument/2006/relationships/image" Target="../media/image10.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4.png"/><Relationship Id="rId25" Type="http://schemas.openxmlformats.org/officeDocument/2006/relationships/image" Target="../media/image12.png"/><Relationship Id="rId2" Type="http://schemas.openxmlformats.org/officeDocument/2006/relationships/image" Target="../media/image5.png"/><Relationship Id="rId16" Type="http://schemas.openxmlformats.org/officeDocument/2006/relationships/image" Target="../media/image9.svg"/><Relationship Id="rId20"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2.png"/><Relationship Id="rId24" Type="http://schemas.openxmlformats.org/officeDocument/2006/relationships/image" Target="../media/image29.svg"/><Relationship Id="rId5" Type="http://schemas.openxmlformats.org/officeDocument/2006/relationships/image" Target="../media/image6.png"/><Relationship Id="rId15" Type="http://schemas.openxmlformats.org/officeDocument/2006/relationships/image" Target="../media/image8.png"/><Relationship Id="rId23" Type="http://schemas.openxmlformats.org/officeDocument/2006/relationships/image" Target="../media/image28.png"/><Relationship Id="rId10" Type="http://schemas.openxmlformats.org/officeDocument/2006/relationships/image" Target="../media/image17.svg"/><Relationship Id="rId19" Type="http://schemas.openxmlformats.org/officeDocument/2006/relationships/image" Target="../media/image43.png"/><Relationship Id="rId4" Type="http://schemas.openxmlformats.org/officeDocument/2006/relationships/image" Target="../media/image21.svg"/><Relationship Id="rId9" Type="http://schemas.openxmlformats.org/officeDocument/2006/relationships/image" Target="../media/image16.png"/><Relationship Id="rId14" Type="http://schemas.openxmlformats.org/officeDocument/2006/relationships/image" Target="../media/image42.svg"/><Relationship Id="rId22" Type="http://schemas.openxmlformats.org/officeDocument/2006/relationships/image" Target="../media/image11.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hyperlink" Target="https://ieeexplore.ieee.org/abstract/document/9397988" TargetMode="External"/><Relationship Id="rId4" Type="http://schemas.openxmlformats.org/officeDocument/2006/relationships/image" Target="../media/image15.svg"/><Relationship Id="rId9" Type="http://schemas.openxmlformats.org/officeDocument/2006/relationships/hyperlink" Target="https://link.springer.com/chapter/10.1007/978-3-030-80475-6_17"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6.png"/><Relationship Id="rId18" Type="http://schemas.openxmlformats.org/officeDocument/2006/relationships/image" Target="../media/image29.svg"/><Relationship Id="rId3" Type="http://schemas.openxmlformats.org/officeDocument/2006/relationships/image" Target="../media/image20.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5.svg"/><Relationship Id="rId17"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1.svg"/><Relationship Id="rId20"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10.png"/><Relationship Id="rId10" Type="http://schemas.openxmlformats.org/officeDocument/2006/relationships/image" Target="../media/image23.svg"/><Relationship Id="rId19" Type="http://schemas.openxmlformats.org/officeDocument/2006/relationships/image" Target="../media/image12.png"/><Relationship Id="rId4" Type="http://schemas.openxmlformats.org/officeDocument/2006/relationships/image" Target="../media/image21.svg"/><Relationship Id="rId9" Type="http://schemas.openxmlformats.org/officeDocument/2006/relationships/image" Target="../media/image22.png"/><Relationship Id="rId1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B7E2"/>
            </a:solidFill>
          </p:spPr>
          <p:txBody>
            <a:bodyPr/>
            <a:lstStyle/>
            <a:p>
              <a:endParaRPr lang="en-AE"/>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0" cap="sq">
              <a:solidFill>
                <a:srgbClr val="8AB7E2"/>
              </a:solidFill>
              <a:prstDash val="solid"/>
              <a:miter/>
            </a:ln>
          </p:spPr>
          <p:txBody>
            <a:bodyPr/>
            <a:lstStyle/>
            <a:p>
              <a:endParaRPr lang="en-AE"/>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47857" y="-492489"/>
            <a:ext cx="2372142" cy="237214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428625" cap="sq">
              <a:solidFill>
                <a:srgbClr val="8AB7E2"/>
              </a:solidFill>
              <a:prstDash val="solid"/>
              <a:miter/>
            </a:ln>
          </p:spPr>
          <p:txBody>
            <a:bodyPr/>
            <a:lstStyle/>
            <a:p>
              <a:endParaRPr lang="en-AE"/>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929195" y="8389571"/>
            <a:ext cx="3735531" cy="37355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0" cap="sq">
              <a:solidFill>
                <a:srgbClr val="8AB7E2"/>
              </a:solidFill>
              <a:prstDash val="solid"/>
              <a:miter/>
            </a:ln>
          </p:spPr>
          <p:txBody>
            <a:bodyPr/>
            <a:lstStyle/>
            <a:p>
              <a:endParaRPr lang="en-AE"/>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en-AE"/>
          </a:p>
        </p:txBody>
      </p:sp>
      <p:sp>
        <p:nvSpPr>
          <p:cNvPr id="15" name="Freeform 15"/>
          <p:cNvSpPr/>
          <p:nvPr/>
        </p:nvSpPr>
        <p:spPr>
          <a:xfrm>
            <a:off x="9579492" y="1385672"/>
            <a:ext cx="7135437" cy="7200900"/>
          </a:xfrm>
          <a:custGeom>
            <a:avLst/>
            <a:gdLst/>
            <a:ahLst/>
            <a:cxnLst/>
            <a:rect l="l" t="t" r="r" b="b"/>
            <a:pathLst>
              <a:path w="7135437" h="7200900">
                <a:moveTo>
                  <a:pt x="0" y="0"/>
                </a:moveTo>
                <a:lnTo>
                  <a:pt x="7135437" y="0"/>
                </a:lnTo>
                <a:lnTo>
                  <a:pt x="7135437" y="7200900"/>
                </a:lnTo>
                <a:lnTo>
                  <a:pt x="0" y="7200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16" name="Freeform 16"/>
          <p:cNvSpPr/>
          <p:nvPr/>
        </p:nvSpPr>
        <p:spPr>
          <a:xfrm>
            <a:off x="1088393" y="-141383"/>
            <a:ext cx="1691069" cy="1669930"/>
          </a:xfrm>
          <a:custGeom>
            <a:avLst/>
            <a:gdLst/>
            <a:ahLst/>
            <a:cxnLst/>
            <a:rect l="l" t="t" r="r" b="b"/>
            <a:pathLst>
              <a:path w="1691069" h="1669930">
                <a:moveTo>
                  <a:pt x="0" y="0"/>
                </a:moveTo>
                <a:lnTo>
                  <a:pt x="1691069" y="0"/>
                </a:lnTo>
                <a:lnTo>
                  <a:pt x="1691069" y="1669930"/>
                </a:lnTo>
                <a:lnTo>
                  <a:pt x="0" y="1669930"/>
                </a:lnTo>
                <a:lnTo>
                  <a:pt x="0" y="0"/>
                </a:lnTo>
                <a:close/>
              </a:path>
            </a:pathLst>
          </a:custGeom>
          <a:blipFill>
            <a:blip r:embed="rId5"/>
            <a:stretch>
              <a:fillRect/>
            </a:stretch>
          </a:blipFill>
        </p:spPr>
        <p:txBody>
          <a:bodyPr/>
          <a:lstStyle/>
          <a:p>
            <a:endParaRPr lang="en-AE"/>
          </a:p>
        </p:txBody>
      </p:sp>
      <p:sp>
        <p:nvSpPr>
          <p:cNvPr id="17" name="TextBox 17"/>
          <p:cNvSpPr txBox="1"/>
          <p:nvPr/>
        </p:nvSpPr>
        <p:spPr>
          <a:xfrm>
            <a:off x="386606" y="2873017"/>
            <a:ext cx="8757394" cy="2113105"/>
          </a:xfrm>
          <a:prstGeom prst="rect">
            <a:avLst/>
          </a:prstGeom>
        </p:spPr>
        <p:txBody>
          <a:bodyPr lIns="0" tIns="0" rIns="0" bIns="0" rtlCol="0" anchor="t">
            <a:spAutoFit/>
          </a:bodyPr>
          <a:lstStyle/>
          <a:p>
            <a:pPr algn="ctr">
              <a:lnSpc>
                <a:spcPts val="8479"/>
              </a:lnSpc>
              <a:spcBef>
                <a:spcPct val="0"/>
              </a:spcBef>
            </a:pPr>
            <a:r>
              <a:rPr lang="en-US" sz="6056">
                <a:solidFill>
                  <a:srgbClr val="051D40"/>
                </a:solidFill>
                <a:latin typeface="Open Sans Extra Bold"/>
                <a:ea typeface="Open Sans Extra Bold"/>
                <a:cs typeface="Open Sans Extra Bold"/>
                <a:sym typeface="Open Sans Extra Bold"/>
              </a:rPr>
              <a:t>Predictive Analysis of Graduate Admissions</a:t>
            </a:r>
          </a:p>
        </p:txBody>
      </p:sp>
      <p:sp>
        <p:nvSpPr>
          <p:cNvPr id="18" name="TextBox 18"/>
          <p:cNvSpPr txBox="1"/>
          <p:nvPr/>
        </p:nvSpPr>
        <p:spPr>
          <a:xfrm>
            <a:off x="1088393" y="5340815"/>
            <a:ext cx="7366063" cy="2362742"/>
          </a:xfrm>
          <a:prstGeom prst="rect">
            <a:avLst/>
          </a:prstGeom>
        </p:spPr>
        <p:txBody>
          <a:bodyPr lIns="0" tIns="0" rIns="0" bIns="0" rtlCol="0" anchor="t">
            <a:spAutoFit/>
          </a:bodyPr>
          <a:lstStyle/>
          <a:p>
            <a:pPr algn="ctr">
              <a:lnSpc>
                <a:spcPts val="5535"/>
              </a:lnSpc>
            </a:pPr>
            <a:r>
              <a:rPr lang="en-US" sz="3953" spc="-79">
                <a:solidFill>
                  <a:srgbClr val="606A79"/>
                </a:solidFill>
                <a:latin typeface="Poppins"/>
                <a:ea typeface="Poppins"/>
                <a:cs typeface="Poppins"/>
                <a:sym typeface="Poppins"/>
              </a:rPr>
              <a:t>Supervised by : </a:t>
            </a:r>
          </a:p>
          <a:p>
            <a:pPr algn="ctr">
              <a:lnSpc>
                <a:spcPts val="1475"/>
              </a:lnSpc>
            </a:pPr>
            <a:endParaRPr lang="en-US" sz="3953" spc="-79">
              <a:solidFill>
                <a:srgbClr val="606A79"/>
              </a:solidFill>
              <a:latin typeface="Poppins"/>
              <a:ea typeface="Poppins"/>
              <a:cs typeface="Poppins"/>
              <a:sym typeface="Poppins"/>
            </a:endParaRPr>
          </a:p>
          <a:p>
            <a:pPr algn="ctr">
              <a:lnSpc>
                <a:spcPts val="3855"/>
              </a:lnSpc>
            </a:pPr>
            <a:r>
              <a:rPr lang="en-US" sz="2753" spc="-55">
                <a:solidFill>
                  <a:srgbClr val="051D40"/>
                </a:solidFill>
                <a:latin typeface="Poppins"/>
                <a:ea typeface="Poppins"/>
                <a:cs typeface="Poppins"/>
                <a:sym typeface="Poppins"/>
              </a:rPr>
              <a:t>Dr. Sara Elmetwally </a:t>
            </a:r>
          </a:p>
          <a:p>
            <a:pPr algn="ctr">
              <a:lnSpc>
                <a:spcPts val="3855"/>
              </a:lnSpc>
            </a:pPr>
            <a:r>
              <a:rPr lang="en-US" sz="2753" spc="-55">
                <a:solidFill>
                  <a:srgbClr val="051D40"/>
                </a:solidFill>
                <a:latin typeface="Poppins"/>
                <a:ea typeface="Poppins"/>
                <a:cs typeface="Poppins"/>
                <a:sym typeface="Poppins"/>
              </a:rPr>
              <a:t>Eng. leqaa hani</a:t>
            </a:r>
          </a:p>
          <a:p>
            <a:pPr algn="ctr">
              <a:lnSpc>
                <a:spcPts val="3855"/>
              </a:lnSpc>
              <a:spcBef>
                <a:spcPct val="0"/>
              </a:spcBef>
            </a:pPr>
            <a:endParaRPr lang="en-US" sz="2753" spc="-55">
              <a:solidFill>
                <a:srgbClr val="051D40"/>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1971-ED0D-168E-2916-8495627AB5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10836D-A637-FA01-CA5F-66903EBD2A2F}"/>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4" name="Freeform 4">
            <a:extLst>
              <a:ext uri="{FF2B5EF4-FFF2-40B4-BE49-F238E27FC236}">
                <a16:creationId xmlns:a16="http://schemas.microsoft.com/office/drawing/2014/main" id="{07D9161A-144C-AF52-7B40-E2C5FEB1153A}"/>
              </a:ext>
            </a:extLst>
          </p:cNvPr>
          <p:cNvSpPr/>
          <p:nvPr/>
        </p:nvSpPr>
        <p:spPr>
          <a:xfrm>
            <a:off x="-533400" y="830552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Freeform 8">
            <a:extLst>
              <a:ext uri="{FF2B5EF4-FFF2-40B4-BE49-F238E27FC236}">
                <a16:creationId xmlns:a16="http://schemas.microsoft.com/office/drawing/2014/main" id="{BC46B0F5-8F65-3AD7-C1E2-DF6D5ADED750}"/>
              </a:ext>
            </a:extLst>
          </p:cNvPr>
          <p:cNvSpPr/>
          <p:nvPr/>
        </p:nvSpPr>
        <p:spPr>
          <a:xfrm>
            <a:off x="152400" y="995847"/>
            <a:ext cx="901224" cy="775053"/>
          </a:xfrm>
          <a:custGeom>
            <a:avLst/>
            <a:gdLst/>
            <a:ahLst/>
            <a:cxnLst/>
            <a:rect l="l" t="t" r="r" b="b"/>
            <a:pathLst>
              <a:path w="901224" h="775053">
                <a:moveTo>
                  <a:pt x="0" y="0"/>
                </a:moveTo>
                <a:lnTo>
                  <a:pt x="901224" y="0"/>
                </a:lnTo>
                <a:lnTo>
                  <a:pt x="901224" y="775053"/>
                </a:lnTo>
                <a:lnTo>
                  <a:pt x="0" y="775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9" name="TextBox 9">
            <a:extLst>
              <a:ext uri="{FF2B5EF4-FFF2-40B4-BE49-F238E27FC236}">
                <a16:creationId xmlns:a16="http://schemas.microsoft.com/office/drawing/2014/main" id="{3562AE33-2FC4-1FAE-6CE4-1EC10BB4C2C9}"/>
              </a:ext>
            </a:extLst>
          </p:cNvPr>
          <p:cNvSpPr txBox="1"/>
          <p:nvPr/>
        </p:nvSpPr>
        <p:spPr>
          <a:xfrm>
            <a:off x="367824" y="597502"/>
            <a:ext cx="17767776" cy="2346796"/>
          </a:xfrm>
          <a:prstGeom prst="rect">
            <a:avLst/>
          </a:prstGeom>
        </p:spPr>
        <p:txBody>
          <a:bodyPr wrap="square" lIns="0" tIns="0" rIns="0" bIns="0" rtlCol="0" anchor="t">
            <a:spAutoFit/>
          </a:bodyPr>
          <a:lstStyle/>
          <a:p>
            <a:pPr algn="ctr">
              <a:lnSpc>
                <a:spcPts val="6111"/>
              </a:lnSpc>
            </a:pPr>
            <a:r>
              <a:rPr lang="en-US" sz="5200" b="1" dirty="0">
                <a:solidFill>
                  <a:srgbClr val="000000"/>
                </a:solidFill>
                <a:latin typeface="DM Sans Bold"/>
                <a:ea typeface="DM Sans Bold"/>
                <a:cs typeface="DM Sans Bold"/>
                <a:sym typeface="DM Sans Bold"/>
              </a:rPr>
              <a:t>Three models have agreed on </a:t>
            </a:r>
            <a:br>
              <a:rPr lang="en-US" sz="5200" b="1" dirty="0">
                <a:solidFill>
                  <a:srgbClr val="000000"/>
                </a:solidFill>
                <a:latin typeface="DM Sans Bold"/>
                <a:ea typeface="DM Sans Bold"/>
                <a:cs typeface="DM Sans Bold"/>
                <a:sym typeface="DM Sans Bold"/>
              </a:rPr>
            </a:br>
            <a:r>
              <a:rPr lang="en-US" sz="5200" b="1" dirty="0">
                <a:solidFill>
                  <a:srgbClr val="000000"/>
                </a:solidFill>
                <a:latin typeface="DM Sans Bold"/>
                <a:ea typeface="DM Sans Bold"/>
                <a:cs typeface="DM Sans Bold"/>
                <a:sym typeface="DM Sans Bold"/>
              </a:rPr>
              <a:t>CGPA to be the dominant feature,</a:t>
            </a:r>
            <a:br>
              <a:rPr lang="en-US" sz="5200" b="1" dirty="0">
                <a:solidFill>
                  <a:srgbClr val="000000"/>
                </a:solidFill>
                <a:latin typeface="DM Sans Bold"/>
                <a:ea typeface="DM Sans Bold"/>
                <a:cs typeface="DM Sans Bold"/>
                <a:sym typeface="DM Sans Bold"/>
              </a:rPr>
            </a:br>
            <a:r>
              <a:rPr lang="en-US" sz="5200" b="1" dirty="0">
                <a:solidFill>
                  <a:srgbClr val="000000"/>
                </a:solidFill>
                <a:latin typeface="DM Sans Bold"/>
                <a:ea typeface="DM Sans Bold"/>
                <a:cs typeface="DM Sans Bold"/>
                <a:sym typeface="DM Sans Bold"/>
              </a:rPr>
              <a:t> followed by GRE then TOFEL score</a:t>
            </a:r>
          </a:p>
        </p:txBody>
      </p:sp>
      <p:pic>
        <p:nvPicPr>
          <p:cNvPr id="5" name="Picture 4">
            <a:extLst>
              <a:ext uri="{FF2B5EF4-FFF2-40B4-BE49-F238E27FC236}">
                <a16:creationId xmlns:a16="http://schemas.microsoft.com/office/drawing/2014/main" id="{4415085B-8515-CAB5-01D4-370392389845}"/>
              </a:ext>
            </a:extLst>
          </p:cNvPr>
          <p:cNvPicPr>
            <a:picLocks noChangeAspect="1"/>
          </p:cNvPicPr>
          <p:nvPr/>
        </p:nvPicPr>
        <p:blipFill>
          <a:blip r:embed="rId7"/>
          <a:stretch>
            <a:fillRect/>
          </a:stretch>
        </p:blipFill>
        <p:spPr>
          <a:xfrm>
            <a:off x="4114800" y="2911781"/>
            <a:ext cx="9525000" cy="6668496"/>
          </a:xfrm>
          <a:prstGeom prst="rect">
            <a:avLst/>
          </a:prstGeom>
        </p:spPr>
      </p:pic>
    </p:spTree>
    <p:extLst>
      <p:ext uri="{BB962C8B-B14F-4D97-AF65-F5344CB8AC3E}">
        <p14:creationId xmlns:p14="http://schemas.microsoft.com/office/powerpoint/2010/main" val="4134773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27333-66BA-9383-DCBC-970C31994B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895FFB-8B34-5160-9D3F-AE0C64E9242A}"/>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4" name="Freeform 4">
            <a:extLst>
              <a:ext uri="{FF2B5EF4-FFF2-40B4-BE49-F238E27FC236}">
                <a16:creationId xmlns:a16="http://schemas.microsoft.com/office/drawing/2014/main" id="{C9E79DF0-542C-C5A7-6E1F-142D49F231F2}"/>
              </a:ext>
            </a:extLst>
          </p:cNvPr>
          <p:cNvSpPr/>
          <p:nvPr/>
        </p:nvSpPr>
        <p:spPr>
          <a:xfrm>
            <a:off x="-533400" y="830552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Freeform 8">
            <a:extLst>
              <a:ext uri="{FF2B5EF4-FFF2-40B4-BE49-F238E27FC236}">
                <a16:creationId xmlns:a16="http://schemas.microsoft.com/office/drawing/2014/main" id="{DEA0D99D-8B3B-3F1F-8E1E-F363E31431E3}"/>
              </a:ext>
            </a:extLst>
          </p:cNvPr>
          <p:cNvSpPr/>
          <p:nvPr/>
        </p:nvSpPr>
        <p:spPr>
          <a:xfrm>
            <a:off x="152400" y="995847"/>
            <a:ext cx="901224" cy="775053"/>
          </a:xfrm>
          <a:custGeom>
            <a:avLst/>
            <a:gdLst/>
            <a:ahLst/>
            <a:cxnLst/>
            <a:rect l="l" t="t" r="r" b="b"/>
            <a:pathLst>
              <a:path w="901224" h="775053">
                <a:moveTo>
                  <a:pt x="0" y="0"/>
                </a:moveTo>
                <a:lnTo>
                  <a:pt x="901224" y="0"/>
                </a:lnTo>
                <a:lnTo>
                  <a:pt x="901224" y="775053"/>
                </a:lnTo>
                <a:lnTo>
                  <a:pt x="0" y="775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9" name="TextBox 9">
            <a:extLst>
              <a:ext uri="{FF2B5EF4-FFF2-40B4-BE49-F238E27FC236}">
                <a16:creationId xmlns:a16="http://schemas.microsoft.com/office/drawing/2014/main" id="{422262E5-B8B2-E266-F96F-D553F2A7FA2E}"/>
              </a:ext>
            </a:extLst>
          </p:cNvPr>
          <p:cNvSpPr txBox="1"/>
          <p:nvPr/>
        </p:nvSpPr>
        <p:spPr>
          <a:xfrm>
            <a:off x="367824" y="597502"/>
            <a:ext cx="17767776" cy="1564531"/>
          </a:xfrm>
          <a:prstGeom prst="rect">
            <a:avLst/>
          </a:prstGeom>
        </p:spPr>
        <p:txBody>
          <a:bodyPr wrap="square" lIns="0" tIns="0" rIns="0" bIns="0" rtlCol="0" anchor="t">
            <a:spAutoFit/>
          </a:bodyPr>
          <a:lstStyle/>
          <a:p>
            <a:pPr algn="ctr">
              <a:lnSpc>
                <a:spcPts val="6111"/>
              </a:lnSpc>
            </a:pPr>
            <a:r>
              <a:rPr lang="en-US" sz="5200" b="1" dirty="0">
                <a:solidFill>
                  <a:srgbClr val="000000"/>
                </a:solidFill>
                <a:latin typeface="DM Sans Bold"/>
                <a:ea typeface="DM Sans Bold"/>
                <a:cs typeface="DM Sans Bold"/>
                <a:sym typeface="DM Sans Bold"/>
              </a:rPr>
              <a:t>All trained models show an approximate</a:t>
            </a:r>
            <a:br>
              <a:rPr lang="en-US" sz="5200" b="1" dirty="0">
                <a:solidFill>
                  <a:srgbClr val="000000"/>
                </a:solidFill>
                <a:latin typeface="DM Sans Bold"/>
                <a:ea typeface="DM Sans Bold"/>
                <a:cs typeface="DM Sans Bold"/>
                <a:sym typeface="DM Sans Bold"/>
              </a:rPr>
            </a:br>
            <a:r>
              <a:rPr lang="en-US" sz="5200" b="1" dirty="0">
                <a:solidFill>
                  <a:srgbClr val="000000"/>
                </a:solidFill>
                <a:latin typeface="DM Sans Bold"/>
                <a:ea typeface="DM Sans Bold"/>
                <a:cs typeface="DM Sans Bold"/>
                <a:sym typeface="DM Sans Bold"/>
              </a:rPr>
              <a:t>performance  </a:t>
            </a:r>
          </a:p>
        </p:txBody>
      </p:sp>
      <p:pic>
        <p:nvPicPr>
          <p:cNvPr id="6" name="Picture 5">
            <a:extLst>
              <a:ext uri="{FF2B5EF4-FFF2-40B4-BE49-F238E27FC236}">
                <a16:creationId xmlns:a16="http://schemas.microsoft.com/office/drawing/2014/main" id="{1BF3EF3A-F2DE-0E60-A271-CE651E57D60B}"/>
              </a:ext>
            </a:extLst>
          </p:cNvPr>
          <p:cNvPicPr>
            <a:picLocks noChangeAspect="1"/>
          </p:cNvPicPr>
          <p:nvPr/>
        </p:nvPicPr>
        <p:blipFill>
          <a:blip r:embed="rId7"/>
          <a:stretch>
            <a:fillRect/>
          </a:stretch>
        </p:blipFill>
        <p:spPr>
          <a:xfrm>
            <a:off x="1777959" y="2801620"/>
            <a:ext cx="14732082" cy="6677298"/>
          </a:xfrm>
          <a:prstGeom prst="rect">
            <a:avLst/>
          </a:prstGeom>
        </p:spPr>
      </p:pic>
    </p:spTree>
    <p:extLst>
      <p:ext uri="{BB962C8B-B14F-4D97-AF65-F5344CB8AC3E}">
        <p14:creationId xmlns:p14="http://schemas.microsoft.com/office/powerpoint/2010/main" val="318970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03986-8AB7-2490-D301-BA5F0497DF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7E6952-F3D1-D37A-43BF-9D5B3A962B5D}"/>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3" name="Freeform 3">
            <a:extLst>
              <a:ext uri="{FF2B5EF4-FFF2-40B4-BE49-F238E27FC236}">
                <a16:creationId xmlns:a16="http://schemas.microsoft.com/office/drawing/2014/main" id="{8FFF2900-3B73-8BD1-64F1-4B43732E975F}"/>
              </a:ext>
            </a:extLst>
          </p:cNvPr>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4" name="Freeform 4">
            <a:extLst>
              <a:ext uri="{FF2B5EF4-FFF2-40B4-BE49-F238E27FC236}">
                <a16:creationId xmlns:a16="http://schemas.microsoft.com/office/drawing/2014/main" id="{AA9C7399-1FAA-1BEB-ACB3-D8A078A84424}"/>
              </a:ext>
            </a:extLst>
          </p:cNvPr>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AE"/>
          </a:p>
        </p:txBody>
      </p:sp>
      <p:sp>
        <p:nvSpPr>
          <p:cNvPr id="5" name="Freeform 5">
            <a:extLst>
              <a:ext uri="{FF2B5EF4-FFF2-40B4-BE49-F238E27FC236}">
                <a16:creationId xmlns:a16="http://schemas.microsoft.com/office/drawing/2014/main" id="{4A1383A2-C484-FA3F-6422-7D6D645C9027}"/>
              </a:ext>
            </a:extLst>
          </p:cNvPr>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AE"/>
          </a:p>
        </p:txBody>
      </p:sp>
      <p:sp>
        <p:nvSpPr>
          <p:cNvPr id="6" name="Freeform 6">
            <a:extLst>
              <a:ext uri="{FF2B5EF4-FFF2-40B4-BE49-F238E27FC236}">
                <a16:creationId xmlns:a16="http://schemas.microsoft.com/office/drawing/2014/main" id="{632A4555-CA8D-ABFB-CB9C-4A24467F8932}"/>
              </a:ext>
            </a:extLst>
          </p:cNvPr>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AE"/>
          </a:p>
        </p:txBody>
      </p:sp>
      <p:sp>
        <p:nvSpPr>
          <p:cNvPr id="7" name="Freeform 7">
            <a:extLst>
              <a:ext uri="{FF2B5EF4-FFF2-40B4-BE49-F238E27FC236}">
                <a16:creationId xmlns:a16="http://schemas.microsoft.com/office/drawing/2014/main" id="{51FBC064-603D-B9E4-4125-7FE8FD3FBA5D}"/>
              </a:ext>
            </a:extLst>
          </p:cNvPr>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AE"/>
          </a:p>
        </p:txBody>
      </p:sp>
      <p:sp>
        <p:nvSpPr>
          <p:cNvPr id="8" name="Freeform 8">
            <a:extLst>
              <a:ext uri="{FF2B5EF4-FFF2-40B4-BE49-F238E27FC236}">
                <a16:creationId xmlns:a16="http://schemas.microsoft.com/office/drawing/2014/main" id="{12AEC47E-E8FB-E889-4791-1CDB90AD7818}"/>
              </a:ext>
            </a:extLst>
          </p:cNvPr>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AE"/>
          </a:p>
        </p:txBody>
      </p:sp>
      <p:sp>
        <p:nvSpPr>
          <p:cNvPr id="9" name="Freeform 9">
            <a:extLst>
              <a:ext uri="{FF2B5EF4-FFF2-40B4-BE49-F238E27FC236}">
                <a16:creationId xmlns:a16="http://schemas.microsoft.com/office/drawing/2014/main" id="{F182845A-3F45-ECF6-3858-D862ED961C66}"/>
              </a:ext>
            </a:extLst>
          </p:cNvPr>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AE"/>
          </a:p>
        </p:txBody>
      </p:sp>
      <p:sp>
        <p:nvSpPr>
          <p:cNvPr id="10" name="Freeform 10">
            <a:extLst>
              <a:ext uri="{FF2B5EF4-FFF2-40B4-BE49-F238E27FC236}">
                <a16:creationId xmlns:a16="http://schemas.microsoft.com/office/drawing/2014/main" id="{0FDA9634-3E94-44DA-65D9-74D2DC445281}"/>
              </a:ext>
            </a:extLst>
          </p:cNvPr>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AE"/>
          </a:p>
        </p:txBody>
      </p:sp>
      <p:sp>
        <p:nvSpPr>
          <p:cNvPr id="11" name="Freeform 11">
            <a:extLst>
              <a:ext uri="{FF2B5EF4-FFF2-40B4-BE49-F238E27FC236}">
                <a16:creationId xmlns:a16="http://schemas.microsoft.com/office/drawing/2014/main" id="{7A943324-CB6E-D825-5696-83E99066F4CC}"/>
              </a:ext>
            </a:extLst>
          </p:cNvPr>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AE"/>
          </a:p>
        </p:txBody>
      </p:sp>
      <p:sp>
        <p:nvSpPr>
          <p:cNvPr id="12" name="Freeform 12">
            <a:extLst>
              <a:ext uri="{FF2B5EF4-FFF2-40B4-BE49-F238E27FC236}">
                <a16:creationId xmlns:a16="http://schemas.microsoft.com/office/drawing/2014/main" id="{25103BD4-7DA1-B802-BA49-016E65836ACB}"/>
              </a:ext>
            </a:extLst>
          </p:cNvPr>
          <p:cNvSpPr/>
          <p:nvPr/>
        </p:nvSpPr>
        <p:spPr>
          <a:xfrm>
            <a:off x="4058781" y="-76200"/>
            <a:ext cx="10092669" cy="10401300"/>
          </a:xfrm>
          <a:custGeom>
            <a:avLst/>
            <a:gdLst/>
            <a:ahLst/>
            <a:cxnLst/>
            <a:rect l="l" t="t" r="r" b="b"/>
            <a:pathLst>
              <a:path w="10092669" h="10401300">
                <a:moveTo>
                  <a:pt x="0" y="0"/>
                </a:moveTo>
                <a:lnTo>
                  <a:pt x="10092670" y="0"/>
                </a:lnTo>
                <a:lnTo>
                  <a:pt x="10092670" y="10401300"/>
                </a:lnTo>
                <a:lnTo>
                  <a:pt x="0" y="10401300"/>
                </a:lnTo>
                <a:lnTo>
                  <a:pt x="0" y="0"/>
                </a:lnTo>
                <a:close/>
              </a:path>
            </a:pathLst>
          </a:custGeom>
          <a:blipFill>
            <a:blip r:embed="rId21">
              <a:alphaModFix amt="21999"/>
            </a:blip>
            <a:stretch>
              <a:fillRect t="-8986" b="-8986"/>
            </a:stretch>
          </a:blipFill>
        </p:spPr>
        <p:txBody>
          <a:bodyPr/>
          <a:lstStyle/>
          <a:p>
            <a:endParaRPr lang="en-AE" dirty="0"/>
          </a:p>
        </p:txBody>
      </p:sp>
      <p:sp>
        <p:nvSpPr>
          <p:cNvPr id="13" name="TextBox 13">
            <a:extLst>
              <a:ext uri="{FF2B5EF4-FFF2-40B4-BE49-F238E27FC236}">
                <a16:creationId xmlns:a16="http://schemas.microsoft.com/office/drawing/2014/main" id="{25B4E03B-A520-5642-F088-F41FE75D3F4D}"/>
              </a:ext>
            </a:extLst>
          </p:cNvPr>
          <p:cNvSpPr txBox="1"/>
          <p:nvPr/>
        </p:nvSpPr>
        <p:spPr>
          <a:xfrm>
            <a:off x="3280376" y="4832094"/>
            <a:ext cx="12635128" cy="1005788"/>
          </a:xfrm>
          <a:prstGeom prst="rect">
            <a:avLst/>
          </a:prstGeom>
        </p:spPr>
        <p:txBody>
          <a:bodyPr wrap="square" lIns="0" tIns="0" rIns="0" bIns="0" rtlCol="0" anchor="t">
            <a:spAutoFit/>
          </a:bodyPr>
          <a:lstStyle/>
          <a:p>
            <a:pPr algn="ctr">
              <a:lnSpc>
                <a:spcPts val="6789"/>
              </a:lnSpc>
            </a:pPr>
            <a:r>
              <a:rPr lang="en-US" sz="9600" b="1" dirty="0">
                <a:solidFill>
                  <a:srgbClr val="000000"/>
                </a:solidFill>
                <a:latin typeface="DM Sans Bold"/>
                <a:ea typeface="DM Sans Bold"/>
                <a:cs typeface="DM Sans Bold"/>
                <a:sym typeface="DM Sans Bold"/>
              </a:rPr>
              <a:t> Conclusion</a:t>
            </a:r>
          </a:p>
        </p:txBody>
      </p:sp>
    </p:spTree>
    <p:extLst>
      <p:ext uri="{BB962C8B-B14F-4D97-AF65-F5344CB8AC3E}">
        <p14:creationId xmlns:p14="http://schemas.microsoft.com/office/powerpoint/2010/main" val="2990574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65BB7-E546-6721-6D41-139F2D9580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DBD06F-5BFF-2AB1-88E2-F7C2797DAAA1}"/>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4" name="Freeform 4">
            <a:extLst>
              <a:ext uri="{FF2B5EF4-FFF2-40B4-BE49-F238E27FC236}">
                <a16:creationId xmlns:a16="http://schemas.microsoft.com/office/drawing/2014/main" id="{5D1E4CDA-B465-C48C-5258-0B003543ABEE}"/>
              </a:ext>
            </a:extLst>
          </p:cNvPr>
          <p:cNvSpPr/>
          <p:nvPr/>
        </p:nvSpPr>
        <p:spPr>
          <a:xfrm>
            <a:off x="-533400" y="830552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Freeform 8">
            <a:extLst>
              <a:ext uri="{FF2B5EF4-FFF2-40B4-BE49-F238E27FC236}">
                <a16:creationId xmlns:a16="http://schemas.microsoft.com/office/drawing/2014/main" id="{D83E6AA8-6BD6-BBE8-A15B-93AB73EEF53D}"/>
              </a:ext>
            </a:extLst>
          </p:cNvPr>
          <p:cNvSpPr/>
          <p:nvPr/>
        </p:nvSpPr>
        <p:spPr>
          <a:xfrm>
            <a:off x="152400" y="995847"/>
            <a:ext cx="901224" cy="775053"/>
          </a:xfrm>
          <a:custGeom>
            <a:avLst/>
            <a:gdLst/>
            <a:ahLst/>
            <a:cxnLst/>
            <a:rect l="l" t="t" r="r" b="b"/>
            <a:pathLst>
              <a:path w="901224" h="775053">
                <a:moveTo>
                  <a:pt x="0" y="0"/>
                </a:moveTo>
                <a:lnTo>
                  <a:pt x="901224" y="0"/>
                </a:lnTo>
                <a:lnTo>
                  <a:pt x="901224" y="775053"/>
                </a:lnTo>
                <a:lnTo>
                  <a:pt x="0" y="775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9" name="TextBox 9">
            <a:extLst>
              <a:ext uri="{FF2B5EF4-FFF2-40B4-BE49-F238E27FC236}">
                <a16:creationId xmlns:a16="http://schemas.microsoft.com/office/drawing/2014/main" id="{A93F7011-59C6-9FA1-B067-F3A1AC74BE72}"/>
              </a:ext>
            </a:extLst>
          </p:cNvPr>
          <p:cNvSpPr txBox="1"/>
          <p:nvPr/>
        </p:nvSpPr>
        <p:spPr>
          <a:xfrm>
            <a:off x="1206024" y="995847"/>
            <a:ext cx="16700976" cy="1566839"/>
          </a:xfrm>
          <a:prstGeom prst="rect">
            <a:avLst/>
          </a:prstGeom>
        </p:spPr>
        <p:txBody>
          <a:bodyPr wrap="square" lIns="0" tIns="0" rIns="0" bIns="0" rtlCol="0" anchor="t">
            <a:spAutoFit/>
          </a:bodyPr>
          <a:lstStyle/>
          <a:p>
            <a:pPr algn="ctr">
              <a:lnSpc>
                <a:spcPts val="6111"/>
              </a:lnSpc>
            </a:pPr>
            <a:r>
              <a:rPr lang="en-US" sz="5400" b="1" dirty="0">
                <a:solidFill>
                  <a:srgbClr val="000000"/>
                </a:solidFill>
                <a:latin typeface="DM Sans Bold"/>
                <a:ea typeface="DM Sans Bold"/>
                <a:cs typeface="DM Sans Bold"/>
                <a:sym typeface="DM Sans Bold"/>
              </a:rPr>
              <a:t>After all, Linear model has been shown best performance among all trained models.</a:t>
            </a:r>
          </a:p>
        </p:txBody>
      </p:sp>
      <p:pic>
        <p:nvPicPr>
          <p:cNvPr id="5" name="Picture 4">
            <a:extLst>
              <a:ext uri="{FF2B5EF4-FFF2-40B4-BE49-F238E27FC236}">
                <a16:creationId xmlns:a16="http://schemas.microsoft.com/office/drawing/2014/main" id="{4ADBAA9E-AB9A-6E63-B54B-C620EC788F62}"/>
              </a:ext>
            </a:extLst>
          </p:cNvPr>
          <p:cNvPicPr>
            <a:picLocks noChangeAspect="1"/>
          </p:cNvPicPr>
          <p:nvPr/>
        </p:nvPicPr>
        <p:blipFill>
          <a:blip r:embed="rId7"/>
          <a:stretch>
            <a:fillRect/>
          </a:stretch>
        </p:blipFill>
        <p:spPr>
          <a:xfrm>
            <a:off x="4114800" y="2562686"/>
            <a:ext cx="9563605" cy="6845528"/>
          </a:xfrm>
          <a:prstGeom prst="rect">
            <a:avLst/>
          </a:prstGeom>
        </p:spPr>
      </p:pic>
    </p:spTree>
    <p:extLst>
      <p:ext uri="{BB962C8B-B14F-4D97-AF65-F5344CB8AC3E}">
        <p14:creationId xmlns:p14="http://schemas.microsoft.com/office/powerpoint/2010/main" val="2360077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4" name="Freeform 4"/>
          <p:cNvSpPr/>
          <p:nvPr/>
        </p:nvSpPr>
        <p:spPr>
          <a:xfrm>
            <a:off x="6084171" y="9911476"/>
            <a:ext cx="3059829" cy="751049"/>
          </a:xfrm>
          <a:custGeom>
            <a:avLst/>
            <a:gdLst/>
            <a:ahLst/>
            <a:cxnLst/>
            <a:rect l="l" t="t" r="r" b="b"/>
            <a:pathLst>
              <a:path w="3059829" h="751049">
                <a:moveTo>
                  <a:pt x="0" y="0"/>
                </a:moveTo>
                <a:lnTo>
                  <a:pt x="3059829" y="0"/>
                </a:lnTo>
                <a:lnTo>
                  <a:pt x="3059829" y="751048"/>
                </a:lnTo>
                <a:lnTo>
                  <a:pt x="0" y="7510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AE"/>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AE"/>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AE"/>
          </a:p>
        </p:txBody>
      </p:sp>
      <p:sp>
        <p:nvSpPr>
          <p:cNvPr id="8" name="Freeform 8"/>
          <p:cNvSpPr/>
          <p:nvPr/>
        </p:nvSpPr>
        <p:spPr>
          <a:xfrm>
            <a:off x="10067925" y="9497652"/>
            <a:ext cx="4076270" cy="2863579"/>
          </a:xfrm>
          <a:custGeom>
            <a:avLst/>
            <a:gdLst/>
            <a:ahLst/>
            <a:cxnLst/>
            <a:rect l="l" t="t" r="r" b="b"/>
            <a:pathLst>
              <a:path w="4076270" h="2863579">
                <a:moveTo>
                  <a:pt x="0" y="0"/>
                </a:moveTo>
                <a:lnTo>
                  <a:pt x="4076270" y="0"/>
                </a:lnTo>
                <a:lnTo>
                  <a:pt x="4076270" y="2863580"/>
                </a:lnTo>
                <a:lnTo>
                  <a:pt x="0" y="2863580"/>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AE"/>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AE"/>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AE"/>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AE"/>
          </a:p>
        </p:txBody>
      </p:sp>
      <p:sp>
        <p:nvSpPr>
          <p:cNvPr id="12" name="Freeform 12"/>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AE"/>
          </a:p>
        </p:txBody>
      </p:sp>
      <p:sp>
        <p:nvSpPr>
          <p:cNvPr id="13" name="Freeform 13"/>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AE"/>
          </a:p>
        </p:txBody>
      </p:sp>
      <p:sp>
        <p:nvSpPr>
          <p:cNvPr id="14" name="Freeform 14"/>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AE"/>
          </a:p>
        </p:txBody>
      </p:sp>
      <p:sp>
        <p:nvSpPr>
          <p:cNvPr id="15" name="TextBox 15"/>
          <p:cNvSpPr txBox="1"/>
          <p:nvPr/>
        </p:nvSpPr>
        <p:spPr>
          <a:xfrm>
            <a:off x="3688802" y="2462687"/>
            <a:ext cx="10910396" cy="1754786"/>
          </a:xfrm>
          <a:prstGeom prst="rect">
            <a:avLst/>
          </a:prstGeom>
        </p:spPr>
        <p:txBody>
          <a:bodyPr lIns="0" tIns="0" rIns="0" bIns="0" rtlCol="0" anchor="t">
            <a:spAutoFit/>
          </a:bodyPr>
          <a:lstStyle/>
          <a:p>
            <a:pPr algn="ctr">
              <a:lnSpc>
                <a:spcPts val="12699"/>
              </a:lnSpc>
            </a:pPr>
            <a:r>
              <a:rPr lang="en-US" sz="14597" b="1">
                <a:solidFill>
                  <a:srgbClr val="000000"/>
                </a:solidFill>
                <a:latin typeface="DM Sans Bold"/>
                <a:ea typeface="DM Sans Bold"/>
                <a:cs typeface="DM Sans Bold"/>
                <a:sym typeface="DM Sans Bold"/>
              </a:rPr>
              <a:t>Thank you </a:t>
            </a:r>
          </a:p>
        </p:txBody>
      </p:sp>
      <p:sp>
        <p:nvSpPr>
          <p:cNvPr id="16" name="TextBox 16"/>
          <p:cNvSpPr txBox="1"/>
          <p:nvPr/>
        </p:nvSpPr>
        <p:spPr>
          <a:xfrm>
            <a:off x="4569947" y="4707407"/>
            <a:ext cx="9148106" cy="1130476"/>
          </a:xfrm>
          <a:prstGeom prst="rect">
            <a:avLst/>
          </a:prstGeom>
        </p:spPr>
        <p:txBody>
          <a:bodyPr lIns="0" tIns="0" rIns="0" bIns="0" rtlCol="0" anchor="t">
            <a:spAutoFit/>
          </a:bodyPr>
          <a:lstStyle/>
          <a:p>
            <a:pPr algn="ctr">
              <a:lnSpc>
                <a:spcPts val="4381"/>
              </a:lnSpc>
            </a:pPr>
            <a:r>
              <a:rPr lang="en-US" sz="4381" b="1" spc="-87">
                <a:solidFill>
                  <a:srgbClr val="000000"/>
                </a:solidFill>
                <a:latin typeface="DM Sans Bold"/>
                <a:ea typeface="DM Sans Bold"/>
                <a:cs typeface="DM Sans Bold"/>
                <a:sym typeface="DM Sans Bold"/>
              </a:rPr>
              <a:t>represnted by :</a:t>
            </a:r>
          </a:p>
          <a:p>
            <a:pPr algn="ctr">
              <a:lnSpc>
                <a:spcPts val="4381"/>
              </a:lnSpc>
            </a:pPr>
            <a:endParaRPr lang="en-US" sz="4381" b="1" spc="-87">
              <a:solidFill>
                <a:srgbClr val="000000"/>
              </a:solidFill>
              <a:latin typeface="DM Sans Bold"/>
              <a:ea typeface="DM Sans Bold"/>
              <a:cs typeface="DM Sans Bold"/>
              <a:sym typeface="DM Sans Bold"/>
            </a:endParaRPr>
          </a:p>
        </p:txBody>
      </p:sp>
      <p:sp>
        <p:nvSpPr>
          <p:cNvPr id="17" name="TextBox 17"/>
          <p:cNvSpPr txBox="1"/>
          <p:nvPr/>
        </p:nvSpPr>
        <p:spPr>
          <a:xfrm>
            <a:off x="5309441" y="5726548"/>
            <a:ext cx="7669117" cy="2867837"/>
          </a:xfrm>
          <a:prstGeom prst="rect">
            <a:avLst/>
          </a:prstGeom>
        </p:spPr>
        <p:txBody>
          <a:bodyPr lIns="0" tIns="0" rIns="0" bIns="0" rtlCol="0" anchor="t">
            <a:spAutoFit/>
          </a:bodyPr>
          <a:lstStyle/>
          <a:p>
            <a:pPr marL="0" lvl="1" indent="0" algn="ctr">
              <a:lnSpc>
                <a:spcPts val="2281"/>
              </a:lnSpc>
              <a:spcBef>
                <a:spcPct val="0"/>
              </a:spcBef>
            </a:pPr>
            <a:r>
              <a:rPr lang="en-US" sz="2281" b="1" u="none" strike="noStrike" spc="-45">
                <a:solidFill>
                  <a:srgbClr val="000000"/>
                </a:solidFill>
                <a:latin typeface="DM Sans Bold"/>
                <a:ea typeface="DM Sans Bold"/>
                <a:cs typeface="DM Sans Bold"/>
                <a:sym typeface="DM Sans Bold"/>
              </a:rPr>
              <a:t>Noor Waleed Elemam      Sec 7</a:t>
            </a:r>
          </a:p>
          <a:p>
            <a:pPr marL="0" lvl="1" indent="0" algn="ctr">
              <a:lnSpc>
                <a:spcPts val="2281"/>
              </a:lnSpc>
              <a:spcBef>
                <a:spcPct val="0"/>
              </a:spcBef>
            </a:pPr>
            <a:endParaRPr lang="en-US" sz="2281" b="1" u="none" strike="noStrike" spc="-45">
              <a:solidFill>
                <a:srgbClr val="000000"/>
              </a:solidFill>
              <a:latin typeface="DM Sans Bold"/>
              <a:ea typeface="DM Sans Bold"/>
              <a:cs typeface="DM Sans Bold"/>
              <a:sym typeface="DM Sans Bold"/>
            </a:endParaRPr>
          </a:p>
          <a:p>
            <a:pPr marL="0" lvl="1" indent="0" algn="ctr">
              <a:lnSpc>
                <a:spcPts val="2281"/>
              </a:lnSpc>
              <a:spcBef>
                <a:spcPct val="0"/>
              </a:spcBef>
            </a:pPr>
            <a:r>
              <a:rPr lang="en-US" sz="2281" b="1" u="none" strike="noStrike" spc="-45">
                <a:solidFill>
                  <a:srgbClr val="000000"/>
                </a:solidFill>
                <a:latin typeface="DM Sans Bold"/>
                <a:ea typeface="DM Sans Bold"/>
                <a:cs typeface="DM Sans Bold"/>
                <a:sym typeface="DM Sans Bold"/>
              </a:rPr>
              <a:t>Nour Amro Elsayed          Sec 7</a:t>
            </a:r>
          </a:p>
          <a:p>
            <a:pPr marL="0" lvl="1" indent="0" algn="ctr">
              <a:lnSpc>
                <a:spcPts val="2281"/>
              </a:lnSpc>
              <a:spcBef>
                <a:spcPct val="0"/>
              </a:spcBef>
            </a:pPr>
            <a:endParaRPr lang="en-US" sz="2281" b="1" u="none" strike="noStrike" spc="-45">
              <a:solidFill>
                <a:srgbClr val="000000"/>
              </a:solidFill>
              <a:latin typeface="DM Sans Bold"/>
              <a:ea typeface="DM Sans Bold"/>
              <a:cs typeface="DM Sans Bold"/>
              <a:sym typeface="DM Sans Bold"/>
            </a:endParaRPr>
          </a:p>
          <a:p>
            <a:pPr marL="0" lvl="1" indent="0" algn="ctr">
              <a:lnSpc>
                <a:spcPts val="2281"/>
              </a:lnSpc>
              <a:spcBef>
                <a:spcPct val="0"/>
              </a:spcBef>
            </a:pPr>
            <a:r>
              <a:rPr lang="en-US" sz="2281" b="1" u="none" strike="noStrike" spc="-45">
                <a:solidFill>
                  <a:srgbClr val="000000"/>
                </a:solidFill>
                <a:latin typeface="DM Sans Bold"/>
                <a:ea typeface="DM Sans Bold"/>
                <a:cs typeface="DM Sans Bold"/>
                <a:sym typeface="DM Sans Bold"/>
              </a:rPr>
              <a:t>Habiba Amr Ahmed         Sec 2</a:t>
            </a:r>
          </a:p>
          <a:p>
            <a:pPr marL="0" lvl="1" indent="0" algn="ctr">
              <a:lnSpc>
                <a:spcPts val="2281"/>
              </a:lnSpc>
              <a:spcBef>
                <a:spcPct val="0"/>
              </a:spcBef>
            </a:pPr>
            <a:endParaRPr lang="en-US" sz="2281" b="1" u="none" strike="noStrike" spc="-45">
              <a:solidFill>
                <a:srgbClr val="000000"/>
              </a:solidFill>
              <a:latin typeface="DM Sans Bold"/>
              <a:ea typeface="DM Sans Bold"/>
              <a:cs typeface="DM Sans Bold"/>
              <a:sym typeface="DM Sans Bold"/>
            </a:endParaRPr>
          </a:p>
          <a:p>
            <a:pPr marL="0" lvl="1" indent="0" algn="ctr">
              <a:lnSpc>
                <a:spcPts val="2281"/>
              </a:lnSpc>
              <a:spcBef>
                <a:spcPct val="0"/>
              </a:spcBef>
            </a:pPr>
            <a:r>
              <a:rPr lang="en-US" sz="2281" b="1" u="none" strike="noStrike" spc="-45">
                <a:solidFill>
                  <a:srgbClr val="000000"/>
                </a:solidFill>
                <a:latin typeface="DM Sans Bold"/>
                <a:ea typeface="DM Sans Bold"/>
                <a:cs typeface="DM Sans Bold"/>
                <a:sym typeface="DM Sans Bold"/>
              </a:rPr>
              <a:t>Rahma Taha Elsayed       Sec 3</a:t>
            </a:r>
          </a:p>
          <a:p>
            <a:pPr marL="0" lvl="1" indent="0" algn="ctr">
              <a:lnSpc>
                <a:spcPts val="2281"/>
              </a:lnSpc>
              <a:spcBef>
                <a:spcPct val="0"/>
              </a:spcBef>
            </a:pPr>
            <a:endParaRPr lang="en-US" sz="2281" b="1" u="none" strike="noStrike" spc="-45">
              <a:solidFill>
                <a:srgbClr val="000000"/>
              </a:solidFill>
              <a:latin typeface="DM Sans Bold"/>
              <a:ea typeface="DM Sans Bold"/>
              <a:cs typeface="DM Sans Bold"/>
              <a:sym typeface="DM Sans Bold"/>
            </a:endParaRPr>
          </a:p>
          <a:p>
            <a:pPr marL="0" lvl="1" indent="0" algn="ctr">
              <a:lnSpc>
                <a:spcPts val="2281"/>
              </a:lnSpc>
              <a:spcBef>
                <a:spcPct val="0"/>
              </a:spcBef>
            </a:pPr>
            <a:r>
              <a:rPr lang="en-US" sz="2281" b="1" u="none" strike="noStrike" spc="-45">
                <a:solidFill>
                  <a:srgbClr val="000000"/>
                </a:solidFill>
                <a:latin typeface="DM Sans Bold"/>
                <a:ea typeface="DM Sans Bold"/>
                <a:cs typeface="DM Sans Bold"/>
                <a:sym typeface="DM Sans Bold"/>
              </a:rPr>
              <a:t>Dalia Rizk Abdelghafar     Sec 3</a:t>
            </a:r>
          </a:p>
          <a:p>
            <a:pPr marL="0" lvl="1" indent="0" algn="ctr">
              <a:lnSpc>
                <a:spcPts val="2281"/>
              </a:lnSpc>
              <a:spcBef>
                <a:spcPct val="0"/>
              </a:spcBef>
            </a:pPr>
            <a:endParaRPr lang="en-US" sz="2281" b="1" u="none" strike="noStrike" spc="-45">
              <a:solidFill>
                <a:srgbClr val="000000"/>
              </a:solidFill>
              <a:latin typeface="DM Sans Bold"/>
              <a:ea typeface="DM Sans Bold"/>
              <a:cs typeface="DM Sans Bold"/>
              <a:sym typeface="DM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grpSp>
        <p:nvGrpSpPr>
          <p:cNvPr id="3" name="Group 3"/>
          <p:cNvGrpSpPr/>
          <p:nvPr/>
        </p:nvGrpSpPr>
        <p:grpSpPr>
          <a:xfrm>
            <a:off x="9975489" y="1170261"/>
            <a:ext cx="6998061" cy="2561528"/>
            <a:chOff x="0" y="0"/>
            <a:chExt cx="2342659" cy="857492"/>
          </a:xfrm>
        </p:grpSpPr>
        <p:sp>
          <p:nvSpPr>
            <p:cNvPr id="4" name="Freeform 4"/>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AE"/>
            </a:p>
          </p:txBody>
        </p:sp>
        <p:sp>
          <p:nvSpPr>
            <p:cNvPr id="5" name="TextBox 5"/>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6" name="Group 6"/>
          <p:cNvGrpSpPr/>
          <p:nvPr/>
        </p:nvGrpSpPr>
        <p:grpSpPr>
          <a:xfrm>
            <a:off x="9975489" y="3862348"/>
            <a:ext cx="6998061" cy="2561528"/>
            <a:chOff x="0" y="0"/>
            <a:chExt cx="2342659" cy="857492"/>
          </a:xfrm>
        </p:grpSpPr>
        <p:sp>
          <p:nvSpPr>
            <p:cNvPr id="7" name="Freeform 7"/>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AE"/>
            </a:p>
          </p:txBody>
        </p:sp>
        <p:sp>
          <p:nvSpPr>
            <p:cNvPr id="8" name="TextBox 8"/>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9975489" y="6557226"/>
            <a:ext cx="6998061" cy="2561528"/>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AE"/>
            </a:p>
          </p:txBody>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2" name="Freeform 12"/>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13" name="Freeform 13"/>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AE"/>
          </a:p>
        </p:txBody>
      </p:sp>
      <p:sp>
        <p:nvSpPr>
          <p:cNvPr id="14" name="Freeform 14"/>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AE"/>
          </a:p>
        </p:txBody>
      </p:sp>
      <p:sp>
        <p:nvSpPr>
          <p:cNvPr id="15" name="Freeform 15"/>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AE"/>
          </a:p>
        </p:txBody>
      </p:sp>
      <p:sp>
        <p:nvSpPr>
          <p:cNvPr id="16" name="TextBox 16"/>
          <p:cNvSpPr txBox="1"/>
          <p:nvPr/>
        </p:nvSpPr>
        <p:spPr>
          <a:xfrm>
            <a:off x="1504950" y="2744207"/>
            <a:ext cx="7025086" cy="22821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Problem Statement :</a:t>
            </a:r>
          </a:p>
        </p:txBody>
      </p:sp>
      <p:sp>
        <p:nvSpPr>
          <p:cNvPr id="17" name="TextBox 17"/>
          <p:cNvSpPr txBox="1"/>
          <p:nvPr/>
        </p:nvSpPr>
        <p:spPr>
          <a:xfrm>
            <a:off x="1504950" y="5590281"/>
            <a:ext cx="6593397" cy="2657475"/>
          </a:xfrm>
          <a:prstGeom prst="rect">
            <a:avLst/>
          </a:prstGeom>
        </p:spPr>
        <p:txBody>
          <a:bodyPr lIns="0" tIns="0" rIns="0" bIns="0" rtlCol="0" anchor="t">
            <a:spAutoFit/>
          </a:bodyPr>
          <a:lstStyle/>
          <a:p>
            <a:pPr marL="0" lvl="0" indent="0" algn="l">
              <a:lnSpc>
                <a:spcPts val="2699"/>
              </a:lnSpc>
              <a:spcBef>
                <a:spcPct val="0"/>
              </a:spcBef>
            </a:pPr>
            <a:r>
              <a:rPr lang="en-US" sz="1999" spc="119">
                <a:solidFill>
                  <a:srgbClr val="000000"/>
                </a:solidFill>
                <a:latin typeface="DM Sans"/>
                <a:ea typeface="DM Sans"/>
                <a:cs typeface="DM Sans"/>
                <a:sym typeface="DM Sans"/>
              </a:rPr>
              <a:t>Graduate school admissions rely on multiple parameters, making the process complex and often opaque. Evaluating large-scale applications manually can result in subjective biases and inconsistencies. The challenge lies in accurately determining the weight of each criterion and forecasting admission outcomes. This project aims to address these challenges by:</a:t>
            </a:r>
          </a:p>
        </p:txBody>
      </p:sp>
      <p:sp>
        <p:nvSpPr>
          <p:cNvPr id="18" name="TextBox 18"/>
          <p:cNvSpPr txBox="1"/>
          <p:nvPr/>
        </p:nvSpPr>
        <p:spPr>
          <a:xfrm>
            <a:off x="10491672" y="2024301"/>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01.</a:t>
            </a:r>
          </a:p>
        </p:txBody>
      </p:sp>
      <p:sp>
        <p:nvSpPr>
          <p:cNvPr id="19" name="TextBox 19"/>
          <p:cNvSpPr txBox="1"/>
          <p:nvPr/>
        </p:nvSpPr>
        <p:spPr>
          <a:xfrm>
            <a:off x="10491672" y="4717783"/>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id="20" name="TextBox 20"/>
          <p:cNvSpPr txBox="1"/>
          <p:nvPr/>
        </p:nvSpPr>
        <p:spPr>
          <a:xfrm>
            <a:off x="10491672" y="7411266"/>
            <a:ext cx="1578952"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id="21" name="TextBox 21"/>
          <p:cNvSpPr txBox="1"/>
          <p:nvPr/>
        </p:nvSpPr>
        <p:spPr>
          <a:xfrm>
            <a:off x="11716380" y="2265100"/>
            <a:ext cx="4132127" cy="558165"/>
          </a:xfrm>
          <a:prstGeom prst="rect">
            <a:avLst/>
          </a:prstGeom>
        </p:spPr>
        <p:txBody>
          <a:bodyPr lIns="0" tIns="0" rIns="0" bIns="0" rtlCol="0" anchor="t">
            <a:spAutoFit/>
          </a:bodyPr>
          <a:lstStyle/>
          <a:p>
            <a:pPr marL="0" lvl="0" indent="0" algn="just">
              <a:lnSpc>
                <a:spcPts val="2295"/>
              </a:lnSpc>
              <a:spcBef>
                <a:spcPct val="0"/>
              </a:spcBef>
            </a:pPr>
            <a:r>
              <a:rPr lang="en-US" sz="1700" spc="27">
                <a:solidFill>
                  <a:srgbClr val="000000"/>
                </a:solidFill>
                <a:latin typeface="DM Sans"/>
                <a:ea typeface="DM Sans"/>
                <a:cs typeface="DM Sans"/>
                <a:sym typeface="DM Sans"/>
              </a:rPr>
              <a:t>Building models that predict admission chances with precision.</a:t>
            </a:r>
          </a:p>
        </p:txBody>
      </p:sp>
      <p:sp>
        <p:nvSpPr>
          <p:cNvPr id="22" name="TextBox 22"/>
          <p:cNvSpPr txBox="1"/>
          <p:nvPr/>
        </p:nvSpPr>
        <p:spPr>
          <a:xfrm>
            <a:off x="11895832" y="5007347"/>
            <a:ext cx="4132127" cy="558165"/>
          </a:xfrm>
          <a:prstGeom prst="rect">
            <a:avLst/>
          </a:prstGeom>
        </p:spPr>
        <p:txBody>
          <a:bodyPr lIns="0" tIns="0" rIns="0" bIns="0" rtlCol="0" anchor="t">
            <a:spAutoFit/>
          </a:bodyPr>
          <a:lstStyle/>
          <a:p>
            <a:pPr marL="0" lvl="0" indent="0" algn="just">
              <a:lnSpc>
                <a:spcPts val="2295"/>
              </a:lnSpc>
              <a:spcBef>
                <a:spcPct val="0"/>
              </a:spcBef>
            </a:pPr>
            <a:r>
              <a:rPr lang="en-US" sz="1700" spc="27">
                <a:solidFill>
                  <a:srgbClr val="000000"/>
                </a:solidFill>
                <a:latin typeface="DM Sans"/>
                <a:ea typeface="DM Sans"/>
                <a:cs typeface="DM Sans"/>
                <a:sym typeface="DM Sans"/>
              </a:rPr>
              <a:t>Identifying key factors contributing to successful applications.</a:t>
            </a:r>
          </a:p>
        </p:txBody>
      </p:sp>
      <p:sp>
        <p:nvSpPr>
          <p:cNvPr id="23" name="TextBox 23"/>
          <p:cNvSpPr txBox="1"/>
          <p:nvPr/>
        </p:nvSpPr>
        <p:spPr>
          <a:xfrm>
            <a:off x="11937275" y="7689591"/>
            <a:ext cx="4132127" cy="558165"/>
          </a:xfrm>
          <a:prstGeom prst="rect">
            <a:avLst/>
          </a:prstGeom>
        </p:spPr>
        <p:txBody>
          <a:bodyPr lIns="0" tIns="0" rIns="0" bIns="0" rtlCol="0" anchor="t">
            <a:spAutoFit/>
          </a:bodyPr>
          <a:lstStyle/>
          <a:p>
            <a:pPr marL="0" lvl="0" indent="0" algn="just">
              <a:lnSpc>
                <a:spcPts val="2295"/>
              </a:lnSpc>
              <a:spcBef>
                <a:spcPct val="0"/>
              </a:spcBef>
            </a:pPr>
            <a:r>
              <a:rPr lang="en-US" sz="1700" spc="27">
                <a:solidFill>
                  <a:srgbClr val="000000"/>
                </a:solidFill>
                <a:latin typeface="DM Sans"/>
                <a:ea typeface="DM Sans"/>
                <a:cs typeface="DM Sans"/>
                <a:sym typeface="DM Sans"/>
              </a:rPr>
              <a:t>Providing a tool that aids applicants in optimizing their profiles.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txBody>
          <a:bodyPr/>
          <a:lstStyle/>
          <a:p>
            <a:endParaRPr lang="en-AE"/>
          </a:p>
        </p:txBody>
      </p:sp>
      <p:grpSp>
        <p:nvGrpSpPr>
          <p:cNvPr id="4" name="Group 4"/>
          <p:cNvGrpSpPr/>
          <p:nvPr/>
        </p:nvGrpSpPr>
        <p:grpSpPr>
          <a:xfrm>
            <a:off x="8177221" y="48239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AE"/>
            </a:p>
          </p:txBody>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AE"/>
            </a:p>
          </p:txBody>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4127376" y="4892472"/>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AE"/>
            </a:p>
          </p:txBody>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3" name="Freeform 13"/>
          <p:cNvSpPr/>
          <p:nvPr/>
        </p:nvSpPr>
        <p:spPr>
          <a:xfrm>
            <a:off x="9805280" y="622214"/>
            <a:ext cx="1151298" cy="684499"/>
          </a:xfrm>
          <a:custGeom>
            <a:avLst/>
            <a:gdLst/>
            <a:ahLst/>
            <a:cxnLst/>
            <a:rect l="l" t="t" r="r" b="b"/>
            <a:pathLst>
              <a:path w="1151298" h="684499">
                <a:moveTo>
                  <a:pt x="0" y="0"/>
                </a:moveTo>
                <a:lnTo>
                  <a:pt x="1151298" y="0"/>
                </a:lnTo>
                <a:lnTo>
                  <a:pt x="1151298" y="684499"/>
                </a:lnTo>
                <a:lnTo>
                  <a:pt x="0" y="684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14" name="TextBox 14"/>
          <p:cNvSpPr txBox="1"/>
          <p:nvPr/>
        </p:nvSpPr>
        <p:spPr>
          <a:xfrm>
            <a:off x="4732501" y="1331912"/>
            <a:ext cx="8822997" cy="1177290"/>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Related Work</a:t>
            </a:r>
          </a:p>
        </p:txBody>
      </p:sp>
      <p:sp>
        <p:nvSpPr>
          <p:cNvPr id="15" name="TextBox 15"/>
          <p:cNvSpPr txBox="1"/>
          <p:nvPr/>
        </p:nvSpPr>
        <p:spPr>
          <a:xfrm>
            <a:off x="2227066" y="5616041"/>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01</a:t>
            </a:r>
          </a:p>
        </p:txBody>
      </p:sp>
      <p:sp>
        <p:nvSpPr>
          <p:cNvPr id="16" name="TextBox 16"/>
          <p:cNvSpPr txBox="1"/>
          <p:nvPr/>
        </p:nvSpPr>
        <p:spPr>
          <a:xfrm>
            <a:off x="8134036" y="5616041"/>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02</a:t>
            </a:r>
          </a:p>
        </p:txBody>
      </p:sp>
      <p:sp>
        <p:nvSpPr>
          <p:cNvPr id="17" name="TextBox 17"/>
          <p:cNvSpPr txBox="1"/>
          <p:nvPr/>
        </p:nvSpPr>
        <p:spPr>
          <a:xfrm>
            <a:off x="1384297" y="6447891"/>
            <a:ext cx="2646492" cy="2646045"/>
          </a:xfrm>
          <a:prstGeom prst="rect">
            <a:avLst/>
          </a:prstGeom>
        </p:spPr>
        <p:txBody>
          <a:bodyPr lIns="0" tIns="0" rIns="0" bIns="0" rtlCol="0" anchor="t">
            <a:spAutoFit/>
          </a:bodyPr>
          <a:lstStyle/>
          <a:p>
            <a:pPr marL="0" lvl="0" indent="0" algn="ctr">
              <a:lnSpc>
                <a:spcPts val="2340"/>
              </a:lnSpc>
              <a:spcBef>
                <a:spcPct val="0"/>
              </a:spcBef>
            </a:pPr>
            <a:r>
              <a:rPr lang="en-US" sz="1500" u="none" strike="noStrike">
                <a:solidFill>
                  <a:srgbClr val="000000"/>
                </a:solidFill>
                <a:latin typeface="DM Sans"/>
                <a:ea typeface="DM Sans"/>
                <a:cs typeface="DM Sans"/>
                <a:sym typeface="DM Sans"/>
              </a:rPr>
              <a:t>Several studies have examined the correlation between standardized test scores and graduate admissions. Research demonstrates that GRE scores and CGPA are strong predictors of academic success. </a:t>
            </a:r>
          </a:p>
        </p:txBody>
      </p:sp>
      <p:sp>
        <p:nvSpPr>
          <p:cNvPr id="18" name="TextBox 18"/>
          <p:cNvSpPr txBox="1"/>
          <p:nvPr/>
        </p:nvSpPr>
        <p:spPr>
          <a:xfrm>
            <a:off x="7312846" y="6447891"/>
            <a:ext cx="2732862" cy="2646045"/>
          </a:xfrm>
          <a:prstGeom prst="rect">
            <a:avLst/>
          </a:prstGeom>
        </p:spPr>
        <p:txBody>
          <a:bodyPr lIns="0" tIns="0" rIns="0" bIns="0" rtlCol="0" anchor="t">
            <a:spAutoFit/>
          </a:bodyPr>
          <a:lstStyle/>
          <a:p>
            <a:pPr algn="ctr">
              <a:lnSpc>
                <a:spcPts val="2340"/>
              </a:lnSpc>
            </a:pPr>
            <a:r>
              <a:rPr lang="en-US" sz="1500">
                <a:solidFill>
                  <a:srgbClr val="000000"/>
                </a:solidFill>
                <a:latin typeface="DM Sans"/>
                <a:ea typeface="DM Sans"/>
                <a:cs typeface="DM Sans"/>
                <a:sym typeface="DM Sans"/>
              </a:rPr>
              <a:t>This paper provides a comparative analysis of different machine learning models used to predict graduate school admissions, evaluating techniques such as Random Forest, Logistic Regression, and K-Nearest Neighbors (KNN).</a:t>
            </a:r>
          </a:p>
        </p:txBody>
      </p:sp>
      <p:sp>
        <p:nvSpPr>
          <p:cNvPr id="19" name="TextBox 19"/>
          <p:cNvSpPr txBox="1"/>
          <p:nvPr/>
        </p:nvSpPr>
        <p:spPr>
          <a:xfrm>
            <a:off x="14127376" y="5616041"/>
            <a:ext cx="2197323" cy="679451"/>
          </a:xfrm>
          <a:prstGeom prst="rect">
            <a:avLst/>
          </a:prstGeom>
        </p:spPr>
        <p:txBody>
          <a:bodyPr lIns="0" tIns="0" rIns="0" bIns="0" rtlCol="0" anchor="t">
            <a:spAutoFit/>
          </a:bodyPr>
          <a:lstStyle/>
          <a:p>
            <a:pPr algn="l">
              <a:lnSpc>
                <a:spcPts val="5150"/>
              </a:lnSpc>
            </a:pPr>
            <a:r>
              <a:rPr lang="en-US" sz="5000" b="1">
                <a:solidFill>
                  <a:srgbClr val="000000"/>
                </a:solidFill>
                <a:latin typeface="DM Sans Bold"/>
                <a:ea typeface="DM Sans Bold"/>
                <a:cs typeface="DM Sans Bold"/>
                <a:sym typeface="DM Sans Bold"/>
              </a:rPr>
              <a:t>03</a:t>
            </a:r>
          </a:p>
        </p:txBody>
      </p:sp>
      <p:sp>
        <p:nvSpPr>
          <p:cNvPr id="20" name="TextBox 20"/>
          <p:cNvSpPr txBox="1"/>
          <p:nvPr/>
        </p:nvSpPr>
        <p:spPr>
          <a:xfrm>
            <a:off x="13331833" y="6381216"/>
            <a:ext cx="2747991" cy="2350770"/>
          </a:xfrm>
          <a:prstGeom prst="rect">
            <a:avLst/>
          </a:prstGeom>
        </p:spPr>
        <p:txBody>
          <a:bodyPr lIns="0" tIns="0" rIns="0" bIns="0" rtlCol="0" anchor="t">
            <a:spAutoFit/>
          </a:bodyPr>
          <a:lstStyle/>
          <a:p>
            <a:pPr algn="ctr">
              <a:lnSpc>
                <a:spcPts val="2340"/>
              </a:lnSpc>
            </a:pPr>
            <a:r>
              <a:rPr lang="en-US" sz="1500">
                <a:solidFill>
                  <a:srgbClr val="000000"/>
                </a:solidFill>
                <a:latin typeface="DM Sans"/>
                <a:ea typeface="DM Sans"/>
                <a:cs typeface="DM Sans"/>
                <a:sym typeface="DM Sans"/>
              </a:rPr>
              <a:t>This study investigates the use of Neural Networks (NN) to predict admissions to graduate programs by analysing applicant data including academic performance and recommendation letters.</a:t>
            </a:r>
          </a:p>
        </p:txBody>
      </p:sp>
      <p:sp>
        <p:nvSpPr>
          <p:cNvPr id="21" name="Freeform 21"/>
          <p:cNvSpPr/>
          <p:nvPr/>
        </p:nvSpPr>
        <p:spPr>
          <a:xfrm>
            <a:off x="-674156" y="-1072630"/>
            <a:ext cx="4116905" cy="2578212"/>
          </a:xfrm>
          <a:custGeom>
            <a:avLst/>
            <a:gdLst/>
            <a:ahLst/>
            <a:cxnLst/>
            <a:rect l="l" t="t" r="r" b="b"/>
            <a:pathLst>
              <a:path w="4116905" h="2578212">
                <a:moveTo>
                  <a:pt x="0" y="0"/>
                </a:moveTo>
                <a:lnTo>
                  <a:pt x="4116905" y="0"/>
                </a:lnTo>
                <a:lnTo>
                  <a:pt x="4116905" y="2578212"/>
                </a:lnTo>
                <a:lnTo>
                  <a:pt x="0" y="257821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AE"/>
          </a:p>
        </p:txBody>
      </p:sp>
      <p:sp>
        <p:nvSpPr>
          <p:cNvPr id="22" name="Freeform 22"/>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AE"/>
          </a:p>
        </p:txBody>
      </p:sp>
      <p:sp>
        <p:nvSpPr>
          <p:cNvPr id="23" name="TextBox 23"/>
          <p:cNvSpPr txBox="1"/>
          <p:nvPr/>
        </p:nvSpPr>
        <p:spPr>
          <a:xfrm>
            <a:off x="892063" y="4157027"/>
            <a:ext cx="3262305" cy="579120"/>
          </a:xfrm>
          <a:prstGeom prst="rect">
            <a:avLst/>
          </a:prstGeom>
        </p:spPr>
        <p:txBody>
          <a:bodyPr lIns="0" tIns="0" rIns="0" bIns="0" rtlCol="0" anchor="t">
            <a:spAutoFit/>
          </a:bodyPr>
          <a:lstStyle/>
          <a:p>
            <a:pPr algn="ctr">
              <a:lnSpc>
                <a:spcPts val="2340"/>
              </a:lnSpc>
            </a:pPr>
            <a:r>
              <a:rPr lang="en-US" sz="1500" u="sng">
                <a:solidFill>
                  <a:srgbClr val="0B457C"/>
                </a:solidFill>
                <a:latin typeface="DM Sans"/>
                <a:ea typeface="DM Sans"/>
                <a:cs typeface="DM Sans"/>
                <a:sym typeface="DM Sans"/>
              </a:rPr>
              <a:t>https://digitalcommons.fiu.edu/etd/797/</a:t>
            </a:r>
          </a:p>
        </p:txBody>
      </p:sp>
      <p:sp>
        <p:nvSpPr>
          <p:cNvPr id="24" name="TextBox 24"/>
          <p:cNvSpPr txBox="1"/>
          <p:nvPr/>
        </p:nvSpPr>
        <p:spPr>
          <a:xfrm>
            <a:off x="6546582" y="4157027"/>
            <a:ext cx="3834347" cy="579120"/>
          </a:xfrm>
          <a:prstGeom prst="rect">
            <a:avLst/>
          </a:prstGeom>
        </p:spPr>
        <p:txBody>
          <a:bodyPr lIns="0" tIns="0" rIns="0" bIns="0" rtlCol="0" anchor="t">
            <a:spAutoFit/>
          </a:bodyPr>
          <a:lstStyle/>
          <a:p>
            <a:pPr algn="ctr">
              <a:lnSpc>
                <a:spcPts val="2340"/>
              </a:lnSpc>
            </a:pPr>
            <a:r>
              <a:rPr lang="en-US" sz="1500" u="sng">
                <a:solidFill>
                  <a:srgbClr val="0B457C"/>
                </a:solidFill>
                <a:latin typeface="DM Sans"/>
                <a:ea typeface="DM Sans"/>
                <a:cs typeface="DM Sans"/>
                <a:sym typeface="DM Sans"/>
                <a:hlinkClick r:id="rId9" tooltip="https://link.springer.com/chapter/10.1007/978-3-030-80475-6_17"/>
              </a:rPr>
              <a:t>https://link.springer.com/chapter/10.1007/978-3-030-80475-6_17</a:t>
            </a:r>
          </a:p>
        </p:txBody>
      </p:sp>
      <p:sp>
        <p:nvSpPr>
          <p:cNvPr id="25" name="TextBox 25"/>
          <p:cNvSpPr txBox="1"/>
          <p:nvPr/>
        </p:nvSpPr>
        <p:spPr>
          <a:xfrm>
            <a:off x="12435977" y="4157027"/>
            <a:ext cx="3834347" cy="579120"/>
          </a:xfrm>
          <a:prstGeom prst="rect">
            <a:avLst/>
          </a:prstGeom>
        </p:spPr>
        <p:txBody>
          <a:bodyPr lIns="0" tIns="0" rIns="0" bIns="0" rtlCol="0" anchor="t">
            <a:spAutoFit/>
          </a:bodyPr>
          <a:lstStyle/>
          <a:p>
            <a:pPr algn="ctr">
              <a:lnSpc>
                <a:spcPts val="2340"/>
              </a:lnSpc>
            </a:pPr>
            <a:r>
              <a:rPr lang="en-US" sz="1500" u="sng">
                <a:solidFill>
                  <a:srgbClr val="0B457C"/>
                </a:solidFill>
                <a:latin typeface="DM Sans"/>
                <a:ea typeface="DM Sans"/>
                <a:cs typeface="DM Sans"/>
                <a:sym typeface="DM Sans"/>
                <a:hlinkClick r:id="rId10" tooltip="https://ieeexplore.ieee.org/abstract/document/9397988"/>
              </a:rPr>
              <a:t>https://ieeexplore.ieee.org/abstract/document/9397988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4" name="Freeform 4"/>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AE"/>
          </a:p>
        </p:txBody>
      </p:sp>
      <p:sp>
        <p:nvSpPr>
          <p:cNvPr id="5" name="Freeform 5"/>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AE"/>
          </a:p>
        </p:txBody>
      </p:sp>
      <p:sp>
        <p:nvSpPr>
          <p:cNvPr id="6" name="Freeform 6"/>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AE"/>
          </a:p>
        </p:txBody>
      </p:sp>
      <p:sp>
        <p:nvSpPr>
          <p:cNvPr id="7" name="Freeform 7"/>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AE"/>
          </a:p>
        </p:txBody>
      </p:sp>
      <p:sp>
        <p:nvSpPr>
          <p:cNvPr id="8" name="Freeform 8"/>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AE"/>
          </a:p>
        </p:txBody>
      </p:sp>
      <p:sp>
        <p:nvSpPr>
          <p:cNvPr id="9" name="Freeform 9"/>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AE"/>
          </a:p>
        </p:txBody>
      </p:sp>
      <p:sp>
        <p:nvSpPr>
          <p:cNvPr id="10" name="Freeform 10"/>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AE"/>
          </a:p>
        </p:txBody>
      </p:sp>
      <p:sp>
        <p:nvSpPr>
          <p:cNvPr id="11" name="Freeform 11"/>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AE"/>
          </a:p>
        </p:txBody>
      </p:sp>
      <p:sp>
        <p:nvSpPr>
          <p:cNvPr id="12" name="Freeform 12"/>
          <p:cNvSpPr/>
          <p:nvPr/>
        </p:nvSpPr>
        <p:spPr>
          <a:xfrm>
            <a:off x="4058781" y="-76200"/>
            <a:ext cx="10092669" cy="10401300"/>
          </a:xfrm>
          <a:custGeom>
            <a:avLst/>
            <a:gdLst/>
            <a:ahLst/>
            <a:cxnLst/>
            <a:rect l="l" t="t" r="r" b="b"/>
            <a:pathLst>
              <a:path w="10092669" h="10401300">
                <a:moveTo>
                  <a:pt x="0" y="0"/>
                </a:moveTo>
                <a:lnTo>
                  <a:pt x="10092670" y="0"/>
                </a:lnTo>
                <a:lnTo>
                  <a:pt x="10092670" y="10401300"/>
                </a:lnTo>
                <a:lnTo>
                  <a:pt x="0" y="10401300"/>
                </a:lnTo>
                <a:lnTo>
                  <a:pt x="0" y="0"/>
                </a:lnTo>
                <a:close/>
              </a:path>
            </a:pathLst>
          </a:custGeom>
          <a:blipFill>
            <a:blip r:embed="rId21">
              <a:alphaModFix amt="21999"/>
            </a:blip>
            <a:stretch>
              <a:fillRect t="-8986" b="-8986"/>
            </a:stretch>
          </a:blipFill>
        </p:spPr>
        <p:txBody>
          <a:bodyPr/>
          <a:lstStyle/>
          <a:p>
            <a:endParaRPr lang="en-AE"/>
          </a:p>
        </p:txBody>
      </p:sp>
      <p:sp>
        <p:nvSpPr>
          <p:cNvPr id="13" name="TextBox 13"/>
          <p:cNvSpPr txBox="1"/>
          <p:nvPr/>
        </p:nvSpPr>
        <p:spPr>
          <a:xfrm>
            <a:off x="3280376" y="4832094"/>
            <a:ext cx="12635128" cy="1005788"/>
          </a:xfrm>
          <a:prstGeom prst="rect">
            <a:avLst/>
          </a:prstGeom>
        </p:spPr>
        <p:txBody>
          <a:bodyPr wrap="square" lIns="0" tIns="0" rIns="0" bIns="0" rtlCol="0" anchor="t">
            <a:spAutoFit/>
          </a:bodyPr>
          <a:lstStyle/>
          <a:p>
            <a:pPr algn="ctr">
              <a:lnSpc>
                <a:spcPts val="6789"/>
              </a:lnSpc>
            </a:pPr>
            <a:r>
              <a:rPr lang="en-US" sz="9600" b="1" dirty="0">
                <a:solidFill>
                  <a:srgbClr val="000000"/>
                </a:solidFill>
                <a:latin typeface="DM Sans Bold"/>
                <a:ea typeface="DM Sans Bold"/>
                <a:cs typeface="DM Sans Bold"/>
                <a:sym typeface="DM Sans Bold"/>
              </a:rPr>
              <a:t> Results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6B14D-799F-7ED1-1899-3245829440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0DDA0C6-AC5E-44DD-615A-DC61B3FAB760}"/>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4" name="Freeform 4">
            <a:extLst>
              <a:ext uri="{FF2B5EF4-FFF2-40B4-BE49-F238E27FC236}">
                <a16:creationId xmlns:a16="http://schemas.microsoft.com/office/drawing/2014/main" id="{1D98691D-4546-AAD1-3562-1CD1F0AB9C3D}"/>
              </a:ext>
            </a:extLst>
          </p:cNvPr>
          <p:cNvSpPr/>
          <p:nvPr/>
        </p:nvSpPr>
        <p:spPr>
          <a:xfrm>
            <a:off x="-533400" y="830552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Freeform 8">
            <a:extLst>
              <a:ext uri="{FF2B5EF4-FFF2-40B4-BE49-F238E27FC236}">
                <a16:creationId xmlns:a16="http://schemas.microsoft.com/office/drawing/2014/main" id="{35FA2F45-1931-A085-5E93-0A0FCC9EE5D3}"/>
              </a:ext>
            </a:extLst>
          </p:cNvPr>
          <p:cNvSpPr/>
          <p:nvPr/>
        </p:nvSpPr>
        <p:spPr>
          <a:xfrm>
            <a:off x="152400" y="995847"/>
            <a:ext cx="901224" cy="775053"/>
          </a:xfrm>
          <a:custGeom>
            <a:avLst/>
            <a:gdLst/>
            <a:ahLst/>
            <a:cxnLst/>
            <a:rect l="l" t="t" r="r" b="b"/>
            <a:pathLst>
              <a:path w="901224" h="775053">
                <a:moveTo>
                  <a:pt x="0" y="0"/>
                </a:moveTo>
                <a:lnTo>
                  <a:pt x="901224" y="0"/>
                </a:lnTo>
                <a:lnTo>
                  <a:pt x="901224" y="775053"/>
                </a:lnTo>
                <a:lnTo>
                  <a:pt x="0" y="775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9" name="TextBox 9">
            <a:extLst>
              <a:ext uri="{FF2B5EF4-FFF2-40B4-BE49-F238E27FC236}">
                <a16:creationId xmlns:a16="http://schemas.microsoft.com/office/drawing/2014/main" id="{FD4ABC69-69B7-5776-16A7-7C2D2CBE361D}"/>
              </a:ext>
            </a:extLst>
          </p:cNvPr>
          <p:cNvSpPr txBox="1"/>
          <p:nvPr/>
        </p:nvSpPr>
        <p:spPr>
          <a:xfrm>
            <a:off x="1206024" y="995847"/>
            <a:ext cx="16700976" cy="1566839"/>
          </a:xfrm>
          <a:prstGeom prst="rect">
            <a:avLst/>
          </a:prstGeom>
        </p:spPr>
        <p:txBody>
          <a:bodyPr wrap="square" lIns="0" tIns="0" rIns="0" bIns="0" rtlCol="0" anchor="t">
            <a:spAutoFit/>
          </a:bodyPr>
          <a:lstStyle/>
          <a:p>
            <a:pPr algn="ctr">
              <a:lnSpc>
                <a:spcPts val="6111"/>
              </a:lnSpc>
            </a:pPr>
            <a:r>
              <a:rPr lang="en-US" sz="5400" b="1" dirty="0">
                <a:solidFill>
                  <a:srgbClr val="000000"/>
                </a:solidFill>
                <a:latin typeface="DM Sans Bold"/>
                <a:ea typeface="DM Sans Bold"/>
                <a:cs typeface="DM Sans Bold"/>
                <a:sym typeface="DM Sans Bold"/>
              </a:rPr>
              <a:t>Chance of admit distribution is almost </a:t>
            </a:r>
            <a:br>
              <a:rPr lang="en-US" sz="5400" b="1" dirty="0">
                <a:solidFill>
                  <a:srgbClr val="000000"/>
                </a:solidFill>
                <a:latin typeface="DM Sans Bold"/>
                <a:ea typeface="DM Sans Bold"/>
                <a:cs typeface="DM Sans Bold"/>
                <a:sym typeface="DM Sans Bold"/>
              </a:rPr>
            </a:br>
            <a:r>
              <a:rPr lang="en-US" sz="5400" b="1" dirty="0">
                <a:solidFill>
                  <a:srgbClr val="000000"/>
                </a:solidFill>
                <a:latin typeface="DM Sans Bold"/>
                <a:ea typeface="DM Sans Bold"/>
                <a:cs typeface="DM Sans Bold"/>
                <a:sym typeface="DM Sans Bold"/>
              </a:rPr>
              <a:t>normally distributed</a:t>
            </a:r>
          </a:p>
        </p:txBody>
      </p:sp>
      <p:pic>
        <p:nvPicPr>
          <p:cNvPr id="5" name="Picture 4">
            <a:extLst>
              <a:ext uri="{FF2B5EF4-FFF2-40B4-BE49-F238E27FC236}">
                <a16:creationId xmlns:a16="http://schemas.microsoft.com/office/drawing/2014/main" id="{FC066CF5-D9C8-0B22-5AEC-5E83F9CBEBDC}"/>
              </a:ext>
            </a:extLst>
          </p:cNvPr>
          <p:cNvPicPr>
            <a:picLocks noChangeAspect="1"/>
          </p:cNvPicPr>
          <p:nvPr/>
        </p:nvPicPr>
        <p:blipFill>
          <a:blip r:embed="rId7"/>
          <a:stretch>
            <a:fillRect/>
          </a:stretch>
        </p:blipFill>
        <p:spPr>
          <a:xfrm>
            <a:off x="4366548" y="2562686"/>
            <a:ext cx="9164601" cy="7277130"/>
          </a:xfrm>
          <a:prstGeom prst="rect">
            <a:avLst/>
          </a:prstGeom>
        </p:spPr>
      </p:pic>
    </p:spTree>
    <p:extLst>
      <p:ext uri="{BB962C8B-B14F-4D97-AF65-F5344CB8AC3E}">
        <p14:creationId xmlns:p14="http://schemas.microsoft.com/office/powerpoint/2010/main" val="3769953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4" name="Freeform 4"/>
          <p:cNvSpPr/>
          <p:nvPr/>
        </p:nvSpPr>
        <p:spPr>
          <a:xfrm>
            <a:off x="-533400" y="830552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Freeform 8"/>
          <p:cNvSpPr/>
          <p:nvPr/>
        </p:nvSpPr>
        <p:spPr>
          <a:xfrm>
            <a:off x="152400" y="995847"/>
            <a:ext cx="901224" cy="775053"/>
          </a:xfrm>
          <a:custGeom>
            <a:avLst/>
            <a:gdLst/>
            <a:ahLst/>
            <a:cxnLst/>
            <a:rect l="l" t="t" r="r" b="b"/>
            <a:pathLst>
              <a:path w="901224" h="775053">
                <a:moveTo>
                  <a:pt x="0" y="0"/>
                </a:moveTo>
                <a:lnTo>
                  <a:pt x="901224" y="0"/>
                </a:lnTo>
                <a:lnTo>
                  <a:pt x="901224" y="775053"/>
                </a:lnTo>
                <a:lnTo>
                  <a:pt x="0" y="775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9" name="TextBox 9"/>
          <p:cNvSpPr txBox="1"/>
          <p:nvPr/>
        </p:nvSpPr>
        <p:spPr>
          <a:xfrm>
            <a:off x="1206024" y="995847"/>
            <a:ext cx="16700976" cy="1566839"/>
          </a:xfrm>
          <a:prstGeom prst="rect">
            <a:avLst/>
          </a:prstGeom>
        </p:spPr>
        <p:txBody>
          <a:bodyPr wrap="square" lIns="0" tIns="0" rIns="0" bIns="0" rtlCol="0" anchor="t">
            <a:spAutoFit/>
          </a:bodyPr>
          <a:lstStyle/>
          <a:p>
            <a:pPr algn="ctr">
              <a:lnSpc>
                <a:spcPts val="6111"/>
              </a:lnSpc>
            </a:pPr>
            <a:r>
              <a:rPr lang="en-US" sz="5400" b="1" dirty="0">
                <a:solidFill>
                  <a:srgbClr val="000000"/>
                </a:solidFill>
                <a:latin typeface="DM Sans Bold"/>
                <a:ea typeface="DM Sans Bold"/>
                <a:cs typeface="DM Sans Bold"/>
                <a:sym typeface="DM Sans Bold"/>
              </a:rPr>
              <a:t>Students with research experience tend to score higher in CGPA than student who don’t.  </a:t>
            </a:r>
          </a:p>
        </p:txBody>
      </p:sp>
      <p:pic>
        <p:nvPicPr>
          <p:cNvPr id="11" name="Picture 10">
            <a:extLst>
              <a:ext uri="{FF2B5EF4-FFF2-40B4-BE49-F238E27FC236}">
                <a16:creationId xmlns:a16="http://schemas.microsoft.com/office/drawing/2014/main" id="{922B3712-056D-ECF9-12BB-4642650C1FAE}"/>
              </a:ext>
            </a:extLst>
          </p:cNvPr>
          <p:cNvPicPr>
            <a:picLocks noChangeAspect="1"/>
          </p:cNvPicPr>
          <p:nvPr/>
        </p:nvPicPr>
        <p:blipFill>
          <a:blip r:embed="rId7"/>
          <a:stretch>
            <a:fillRect/>
          </a:stretch>
        </p:blipFill>
        <p:spPr>
          <a:xfrm>
            <a:off x="4845837" y="2634356"/>
            <a:ext cx="8596324" cy="70811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BF6D5-771A-0AC1-AAFD-B3C0E630B66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3C1FA8-6CE6-3D1A-4C84-DF96654F2608}"/>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4" name="Freeform 4">
            <a:extLst>
              <a:ext uri="{FF2B5EF4-FFF2-40B4-BE49-F238E27FC236}">
                <a16:creationId xmlns:a16="http://schemas.microsoft.com/office/drawing/2014/main" id="{C4AD2605-0A5C-759A-0486-3C5AD0971F5C}"/>
              </a:ext>
            </a:extLst>
          </p:cNvPr>
          <p:cNvSpPr/>
          <p:nvPr/>
        </p:nvSpPr>
        <p:spPr>
          <a:xfrm>
            <a:off x="-533400" y="830552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Freeform 8">
            <a:extLst>
              <a:ext uri="{FF2B5EF4-FFF2-40B4-BE49-F238E27FC236}">
                <a16:creationId xmlns:a16="http://schemas.microsoft.com/office/drawing/2014/main" id="{83B1130B-9084-1F0B-79D4-EEBDF71FFCAC}"/>
              </a:ext>
            </a:extLst>
          </p:cNvPr>
          <p:cNvSpPr/>
          <p:nvPr/>
        </p:nvSpPr>
        <p:spPr>
          <a:xfrm>
            <a:off x="152400" y="995847"/>
            <a:ext cx="901224" cy="775053"/>
          </a:xfrm>
          <a:custGeom>
            <a:avLst/>
            <a:gdLst/>
            <a:ahLst/>
            <a:cxnLst/>
            <a:rect l="l" t="t" r="r" b="b"/>
            <a:pathLst>
              <a:path w="901224" h="775053">
                <a:moveTo>
                  <a:pt x="0" y="0"/>
                </a:moveTo>
                <a:lnTo>
                  <a:pt x="901224" y="0"/>
                </a:lnTo>
                <a:lnTo>
                  <a:pt x="901224" y="775053"/>
                </a:lnTo>
                <a:lnTo>
                  <a:pt x="0" y="775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9" name="TextBox 9">
            <a:extLst>
              <a:ext uri="{FF2B5EF4-FFF2-40B4-BE49-F238E27FC236}">
                <a16:creationId xmlns:a16="http://schemas.microsoft.com/office/drawing/2014/main" id="{EBDF239D-0166-9FF9-65F9-B60B8CEEEB7E}"/>
              </a:ext>
            </a:extLst>
          </p:cNvPr>
          <p:cNvSpPr txBox="1"/>
          <p:nvPr/>
        </p:nvSpPr>
        <p:spPr>
          <a:xfrm>
            <a:off x="1206024" y="995847"/>
            <a:ext cx="16700976" cy="1566839"/>
          </a:xfrm>
          <a:prstGeom prst="rect">
            <a:avLst/>
          </a:prstGeom>
        </p:spPr>
        <p:txBody>
          <a:bodyPr wrap="square" lIns="0" tIns="0" rIns="0" bIns="0" rtlCol="0" anchor="t">
            <a:spAutoFit/>
          </a:bodyPr>
          <a:lstStyle/>
          <a:p>
            <a:pPr algn="ctr">
              <a:lnSpc>
                <a:spcPts val="6111"/>
              </a:lnSpc>
            </a:pPr>
            <a:r>
              <a:rPr lang="en-US" sz="5400" b="1" dirty="0">
                <a:solidFill>
                  <a:srgbClr val="000000"/>
                </a:solidFill>
                <a:latin typeface="DM Sans Bold"/>
                <a:ea typeface="DM Sans Bold"/>
                <a:cs typeface="DM Sans Bold"/>
                <a:sym typeface="DM Sans Bold"/>
              </a:rPr>
              <a:t>CGPA and GRE score have dominant effect </a:t>
            </a:r>
            <a:br>
              <a:rPr lang="en-US" sz="5400" b="1" dirty="0">
                <a:solidFill>
                  <a:srgbClr val="000000"/>
                </a:solidFill>
                <a:latin typeface="DM Sans Bold"/>
                <a:ea typeface="DM Sans Bold"/>
                <a:cs typeface="DM Sans Bold"/>
                <a:sym typeface="DM Sans Bold"/>
              </a:rPr>
            </a:br>
            <a:r>
              <a:rPr lang="en-US" sz="5400" b="1" dirty="0">
                <a:solidFill>
                  <a:srgbClr val="000000"/>
                </a:solidFill>
                <a:latin typeface="DM Sans Bold"/>
                <a:ea typeface="DM Sans Bold"/>
                <a:cs typeface="DM Sans Bold"/>
                <a:sym typeface="DM Sans Bold"/>
              </a:rPr>
              <a:t>on chance of admit</a:t>
            </a:r>
          </a:p>
        </p:txBody>
      </p:sp>
      <p:pic>
        <p:nvPicPr>
          <p:cNvPr id="5" name="Picture 4">
            <a:extLst>
              <a:ext uri="{FF2B5EF4-FFF2-40B4-BE49-F238E27FC236}">
                <a16:creationId xmlns:a16="http://schemas.microsoft.com/office/drawing/2014/main" id="{F51894A5-E0EA-D5E7-7037-F29A6D89509E}"/>
              </a:ext>
            </a:extLst>
          </p:cNvPr>
          <p:cNvPicPr>
            <a:picLocks noChangeAspect="1"/>
          </p:cNvPicPr>
          <p:nvPr/>
        </p:nvPicPr>
        <p:blipFill>
          <a:blip r:embed="rId7"/>
          <a:stretch>
            <a:fillRect/>
          </a:stretch>
        </p:blipFill>
        <p:spPr>
          <a:xfrm>
            <a:off x="4038600" y="2562685"/>
            <a:ext cx="9413658" cy="7277941"/>
          </a:xfrm>
          <a:prstGeom prst="rect">
            <a:avLst/>
          </a:prstGeom>
        </p:spPr>
      </p:pic>
    </p:spTree>
    <p:extLst>
      <p:ext uri="{BB962C8B-B14F-4D97-AF65-F5344CB8AC3E}">
        <p14:creationId xmlns:p14="http://schemas.microsoft.com/office/powerpoint/2010/main" val="2179932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E85AE-D797-A1EB-FBB2-83B6D9201F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FA0FC0-6B19-F5A5-F949-B5F4DED172CB}"/>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4" name="Freeform 4">
            <a:extLst>
              <a:ext uri="{FF2B5EF4-FFF2-40B4-BE49-F238E27FC236}">
                <a16:creationId xmlns:a16="http://schemas.microsoft.com/office/drawing/2014/main" id="{C4396E8B-93C7-4E1B-50F4-259E29B84243}"/>
              </a:ext>
            </a:extLst>
          </p:cNvPr>
          <p:cNvSpPr/>
          <p:nvPr/>
        </p:nvSpPr>
        <p:spPr>
          <a:xfrm>
            <a:off x="-533400" y="830552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Freeform 8">
            <a:extLst>
              <a:ext uri="{FF2B5EF4-FFF2-40B4-BE49-F238E27FC236}">
                <a16:creationId xmlns:a16="http://schemas.microsoft.com/office/drawing/2014/main" id="{F2E08B0B-E89A-0A7D-CFE2-DE6528C0D8D6}"/>
              </a:ext>
            </a:extLst>
          </p:cNvPr>
          <p:cNvSpPr/>
          <p:nvPr/>
        </p:nvSpPr>
        <p:spPr>
          <a:xfrm>
            <a:off x="152400" y="995847"/>
            <a:ext cx="901224" cy="775053"/>
          </a:xfrm>
          <a:custGeom>
            <a:avLst/>
            <a:gdLst/>
            <a:ahLst/>
            <a:cxnLst/>
            <a:rect l="l" t="t" r="r" b="b"/>
            <a:pathLst>
              <a:path w="901224" h="775053">
                <a:moveTo>
                  <a:pt x="0" y="0"/>
                </a:moveTo>
                <a:lnTo>
                  <a:pt x="901224" y="0"/>
                </a:lnTo>
                <a:lnTo>
                  <a:pt x="901224" y="775053"/>
                </a:lnTo>
                <a:lnTo>
                  <a:pt x="0" y="775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9" name="TextBox 9">
            <a:extLst>
              <a:ext uri="{FF2B5EF4-FFF2-40B4-BE49-F238E27FC236}">
                <a16:creationId xmlns:a16="http://schemas.microsoft.com/office/drawing/2014/main" id="{455405C6-A036-2B2D-B3BE-7B3B815C5091}"/>
              </a:ext>
            </a:extLst>
          </p:cNvPr>
          <p:cNvSpPr txBox="1"/>
          <p:nvPr/>
        </p:nvSpPr>
        <p:spPr>
          <a:xfrm>
            <a:off x="1206024" y="995847"/>
            <a:ext cx="16700976" cy="1566839"/>
          </a:xfrm>
          <a:prstGeom prst="rect">
            <a:avLst/>
          </a:prstGeom>
        </p:spPr>
        <p:txBody>
          <a:bodyPr wrap="square" lIns="0" tIns="0" rIns="0" bIns="0" rtlCol="0" anchor="t">
            <a:spAutoFit/>
          </a:bodyPr>
          <a:lstStyle/>
          <a:p>
            <a:pPr algn="ctr">
              <a:lnSpc>
                <a:spcPts val="6111"/>
              </a:lnSpc>
            </a:pPr>
            <a:r>
              <a:rPr lang="en-US" sz="5400" b="1" dirty="0">
                <a:solidFill>
                  <a:srgbClr val="000000"/>
                </a:solidFill>
                <a:latin typeface="DM Sans Bold"/>
                <a:ea typeface="DM Sans Bold"/>
                <a:cs typeface="DM Sans Bold"/>
                <a:sym typeface="DM Sans Bold"/>
              </a:rPr>
              <a:t>The group of people</a:t>
            </a:r>
            <a:br>
              <a:rPr lang="en-US" sz="5400" b="1" dirty="0">
                <a:solidFill>
                  <a:srgbClr val="000000"/>
                </a:solidFill>
                <a:latin typeface="DM Sans Bold"/>
                <a:ea typeface="DM Sans Bold"/>
                <a:cs typeface="DM Sans Bold"/>
                <a:sym typeface="DM Sans Bold"/>
              </a:rPr>
            </a:br>
            <a:r>
              <a:rPr lang="en-US" sz="5400" b="1" dirty="0">
                <a:solidFill>
                  <a:srgbClr val="000000"/>
                </a:solidFill>
                <a:latin typeface="DM Sans Bold"/>
                <a:ea typeface="DM Sans Bold"/>
                <a:cs typeface="DM Sans Bold"/>
                <a:sym typeface="DM Sans Bold"/>
              </a:rPr>
              <a:t> with and without experience is almost balanced</a:t>
            </a:r>
          </a:p>
        </p:txBody>
      </p:sp>
      <p:pic>
        <p:nvPicPr>
          <p:cNvPr id="5" name="Picture 4">
            <a:extLst>
              <a:ext uri="{FF2B5EF4-FFF2-40B4-BE49-F238E27FC236}">
                <a16:creationId xmlns:a16="http://schemas.microsoft.com/office/drawing/2014/main" id="{3B0E3181-4EC3-B351-CABE-960170B74693}"/>
              </a:ext>
            </a:extLst>
          </p:cNvPr>
          <p:cNvPicPr>
            <a:picLocks noChangeAspect="1"/>
          </p:cNvPicPr>
          <p:nvPr/>
        </p:nvPicPr>
        <p:blipFill>
          <a:blip r:embed="rId7"/>
          <a:stretch>
            <a:fillRect/>
          </a:stretch>
        </p:blipFill>
        <p:spPr>
          <a:xfrm>
            <a:off x="4466841" y="2683117"/>
            <a:ext cx="9354316" cy="7483452"/>
          </a:xfrm>
          <a:prstGeom prst="rect">
            <a:avLst/>
          </a:prstGeom>
        </p:spPr>
      </p:pic>
    </p:spTree>
    <p:extLst>
      <p:ext uri="{BB962C8B-B14F-4D97-AF65-F5344CB8AC3E}">
        <p14:creationId xmlns:p14="http://schemas.microsoft.com/office/powerpoint/2010/main" val="529097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1BBFA-323C-4ABE-B87F-5FCB823D4B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CD9F7F-CBDD-7896-F62F-552793EF6268}"/>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AE"/>
          </a:p>
        </p:txBody>
      </p:sp>
      <p:sp>
        <p:nvSpPr>
          <p:cNvPr id="4" name="Freeform 4">
            <a:extLst>
              <a:ext uri="{FF2B5EF4-FFF2-40B4-BE49-F238E27FC236}">
                <a16:creationId xmlns:a16="http://schemas.microsoft.com/office/drawing/2014/main" id="{57444BF2-2832-DC26-91EB-A1E6263A0092}"/>
              </a:ext>
            </a:extLst>
          </p:cNvPr>
          <p:cNvSpPr/>
          <p:nvPr/>
        </p:nvSpPr>
        <p:spPr>
          <a:xfrm>
            <a:off x="-533400" y="830552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AE"/>
          </a:p>
        </p:txBody>
      </p:sp>
      <p:sp>
        <p:nvSpPr>
          <p:cNvPr id="8" name="Freeform 8">
            <a:extLst>
              <a:ext uri="{FF2B5EF4-FFF2-40B4-BE49-F238E27FC236}">
                <a16:creationId xmlns:a16="http://schemas.microsoft.com/office/drawing/2014/main" id="{8C8342A4-8A45-067D-A354-A2D91D73632B}"/>
              </a:ext>
            </a:extLst>
          </p:cNvPr>
          <p:cNvSpPr/>
          <p:nvPr/>
        </p:nvSpPr>
        <p:spPr>
          <a:xfrm>
            <a:off x="152400" y="995847"/>
            <a:ext cx="901224" cy="775053"/>
          </a:xfrm>
          <a:custGeom>
            <a:avLst/>
            <a:gdLst/>
            <a:ahLst/>
            <a:cxnLst/>
            <a:rect l="l" t="t" r="r" b="b"/>
            <a:pathLst>
              <a:path w="901224" h="775053">
                <a:moveTo>
                  <a:pt x="0" y="0"/>
                </a:moveTo>
                <a:lnTo>
                  <a:pt x="901224" y="0"/>
                </a:lnTo>
                <a:lnTo>
                  <a:pt x="901224" y="775053"/>
                </a:lnTo>
                <a:lnTo>
                  <a:pt x="0" y="775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E"/>
          </a:p>
        </p:txBody>
      </p:sp>
      <p:sp>
        <p:nvSpPr>
          <p:cNvPr id="9" name="TextBox 9">
            <a:extLst>
              <a:ext uri="{FF2B5EF4-FFF2-40B4-BE49-F238E27FC236}">
                <a16:creationId xmlns:a16="http://schemas.microsoft.com/office/drawing/2014/main" id="{FD72EA3E-E46E-20D1-1419-4254580CEA61}"/>
              </a:ext>
            </a:extLst>
          </p:cNvPr>
          <p:cNvSpPr txBox="1"/>
          <p:nvPr/>
        </p:nvSpPr>
        <p:spPr>
          <a:xfrm>
            <a:off x="1206025" y="898607"/>
            <a:ext cx="16700976" cy="1566839"/>
          </a:xfrm>
          <a:prstGeom prst="rect">
            <a:avLst/>
          </a:prstGeom>
        </p:spPr>
        <p:txBody>
          <a:bodyPr wrap="square" lIns="0" tIns="0" rIns="0" bIns="0" rtlCol="0" anchor="t">
            <a:spAutoFit/>
          </a:bodyPr>
          <a:lstStyle/>
          <a:p>
            <a:pPr algn="ctr">
              <a:lnSpc>
                <a:spcPts val="6111"/>
              </a:lnSpc>
            </a:pPr>
            <a:r>
              <a:rPr lang="en-US" sz="5400" b="1" dirty="0">
                <a:solidFill>
                  <a:srgbClr val="000000"/>
                </a:solidFill>
                <a:latin typeface="DM Sans Bold"/>
                <a:ea typeface="DM Sans Bold"/>
                <a:cs typeface="DM Sans Bold"/>
                <a:sym typeface="DM Sans Bold"/>
              </a:rPr>
              <a:t>GRE and TOFEL scores seem to have</a:t>
            </a:r>
            <a:br>
              <a:rPr lang="en-US" sz="5400" b="1" dirty="0">
                <a:solidFill>
                  <a:srgbClr val="000000"/>
                </a:solidFill>
                <a:latin typeface="DM Sans Bold"/>
                <a:ea typeface="DM Sans Bold"/>
                <a:cs typeface="DM Sans Bold"/>
                <a:sym typeface="DM Sans Bold"/>
              </a:rPr>
            </a:br>
            <a:r>
              <a:rPr lang="en-US" sz="5400" b="1" dirty="0">
                <a:solidFill>
                  <a:srgbClr val="000000"/>
                </a:solidFill>
                <a:latin typeface="DM Sans Bold"/>
                <a:ea typeface="DM Sans Bold"/>
                <a:cs typeface="DM Sans Bold"/>
                <a:sym typeface="DM Sans Bold"/>
              </a:rPr>
              <a:t>linear and positive relation </a:t>
            </a:r>
          </a:p>
        </p:txBody>
      </p:sp>
      <p:pic>
        <p:nvPicPr>
          <p:cNvPr id="5" name="Picture 4">
            <a:extLst>
              <a:ext uri="{FF2B5EF4-FFF2-40B4-BE49-F238E27FC236}">
                <a16:creationId xmlns:a16="http://schemas.microsoft.com/office/drawing/2014/main" id="{AB797A44-12D3-6D86-8B4D-90482ECFB29F}"/>
              </a:ext>
            </a:extLst>
          </p:cNvPr>
          <p:cNvPicPr>
            <a:picLocks noChangeAspect="1"/>
          </p:cNvPicPr>
          <p:nvPr/>
        </p:nvPicPr>
        <p:blipFill>
          <a:blip r:embed="rId7"/>
          <a:stretch>
            <a:fillRect/>
          </a:stretch>
        </p:blipFill>
        <p:spPr>
          <a:xfrm>
            <a:off x="4366548" y="2438695"/>
            <a:ext cx="9067800" cy="7215238"/>
          </a:xfrm>
          <a:prstGeom prst="rect">
            <a:avLst/>
          </a:prstGeom>
        </p:spPr>
      </p:pic>
    </p:spTree>
    <p:extLst>
      <p:ext uri="{BB962C8B-B14F-4D97-AF65-F5344CB8AC3E}">
        <p14:creationId xmlns:p14="http://schemas.microsoft.com/office/powerpoint/2010/main" val="643037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376</Words>
  <Application>Microsoft Office PowerPoint</Application>
  <PresentationFormat>Custom</PresentationFormat>
  <Paragraphs>44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Poppins</vt:lpstr>
      <vt:lpstr>Open Sans Extra Bold</vt:lpstr>
      <vt:lpstr>DM Sans Bold</vt:lpstr>
      <vt:lpstr>Arial</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of Graduate Admissions</dc:title>
  <cp:lastModifiedBy>Nour Amro Mohamed</cp:lastModifiedBy>
  <cp:revision>2</cp:revision>
  <dcterms:created xsi:type="dcterms:W3CDTF">2006-08-16T00:00:00Z</dcterms:created>
  <dcterms:modified xsi:type="dcterms:W3CDTF">2024-12-10T16:18:02Z</dcterms:modified>
  <dc:identifier>DAGY1DXG_UY</dc:identifier>
</cp:coreProperties>
</file>